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62" r:id="rId6"/>
    <p:sldId id="259" r:id="rId7"/>
    <p:sldId id="261" r:id="rId8"/>
    <p:sldId id="260" r:id="rId9"/>
    <p:sldId id="266" r:id="rId10"/>
    <p:sldId id="264" r:id="rId11"/>
    <p:sldId id="265" r:id="rId12"/>
    <p:sldId id="296" r:id="rId13"/>
    <p:sldId id="478" r:id="rId14"/>
    <p:sldId id="267" r:id="rId15"/>
    <p:sldId id="303" r:id="rId16"/>
    <p:sldId id="480" r:id="rId17"/>
    <p:sldId id="336" r:id="rId18"/>
    <p:sldId id="282" r:id="rId19"/>
    <p:sldId id="482" r:id="rId20"/>
    <p:sldId id="476" r:id="rId21"/>
    <p:sldId id="483" r:id="rId22"/>
    <p:sldId id="431" r:id="rId23"/>
    <p:sldId id="268" r:id="rId24"/>
    <p:sldId id="481" r:id="rId25"/>
    <p:sldId id="471" r:id="rId26"/>
    <p:sldId id="288" r:id="rId27"/>
    <p:sldId id="479" r:id="rId28"/>
    <p:sldId id="26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88753-DE4A-43A6-BDE8-AC7634C5C39F}" v="6" dt="2020-11-18T09:57:50.668"/>
    <p1510:client id="{32C8CDFF-F1FF-5836-D33F-CB8B55F82066}" v="3" vWet="22" dt="2020-11-18T09:58:39.492"/>
    <p1510:client id="{3A8C0D94-C820-481B-954D-771A0B668A4A}" v="206" dt="2020-11-18T10:18:52.008"/>
    <p1510:client id="{518C45A4-FDAD-7A1B-4269-18C3831107CD}" v="429" dt="2020-11-18T12:27:26.582"/>
    <p1510:client id="{673DBD95-71EE-4EE1-BCA3-2758EDF05918}" v="3425" dt="2020-11-18T13:35:38.690"/>
    <p1510:client id="{EEABF10D-FAE8-4F6A-A7F0-4E6DB4319F3E}" v="27" dt="2020-11-18T10:19:52.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56" autoAdjust="0"/>
  </p:normalViewPr>
  <p:slideViewPr>
    <p:cSldViewPr snapToGrid="0">
      <p:cViewPr varScale="1">
        <p:scale>
          <a:sx n="101" d="100"/>
          <a:sy n="10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B0122-E681-4612-94B8-7A07FA8EFD46}" type="datetimeFigureOut">
              <a:rPr lang="en-GB" smtClean="0"/>
              <a:t>13/03/2024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A556A-97B2-4036-8BEC-59C7420084E3}" type="slidenum">
              <a:rPr lang="en-GB" smtClean="0"/>
              <a:t>‹#›</a:t>
            </a:fld>
            <a:endParaRPr lang="en-GB"/>
          </a:p>
        </p:txBody>
      </p:sp>
    </p:spTree>
    <p:extLst>
      <p:ext uri="{BB962C8B-B14F-4D97-AF65-F5344CB8AC3E}">
        <p14:creationId xmlns:p14="http://schemas.microsoft.com/office/powerpoint/2010/main" val="351938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Just because we don’t have digital in our job titles doesn't mean we shouldn’t be thinking about digital all the time, because it’s now so fundamental to how we all live our lives.</a:t>
            </a:r>
          </a:p>
          <a:p>
            <a:r>
              <a:rPr lang="en-GB" b="0" dirty="0"/>
              <a:t>Katherine and I talking from two different perspectives and how we approach digital, Katherine from social media and me from fundraising challenge events</a:t>
            </a:r>
          </a:p>
          <a:p>
            <a:endParaRPr lang="en-GB" b="0" dirty="0"/>
          </a:p>
          <a:p>
            <a:r>
              <a:rPr lang="en-GB" b="0" dirty="0"/>
              <a:t>In challenge event fundraising digital encompasses everything we do to raise money:</a:t>
            </a:r>
          </a:p>
          <a:p>
            <a:pPr marL="457200" indent="-457200">
              <a:buFont typeface="Arial" panose="020B0604020202020204" pitchFamily="34" charset="0"/>
              <a:buChar char="•"/>
            </a:pPr>
            <a:r>
              <a:rPr lang="en-GB" b="0" dirty="0"/>
              <a:t>How we recruit fundraisers – digital marketing are the key channels</a:t>
            </a:r>
          </a:p>
          <a:p>
            <a:pPr marL="457200" indent="-457200">
              <a:buFont typeface="Arial" panose="020B0604020202020204" pitchFamily="34" charset="0"/>
              <a:buChar char="•"/>
            </a:pPr>
            <a:r>
              <a:rPr lang="en-GB" b="0" dirty="0"/>
              <a:t>How we sign people up – sign up journeys online</a:t>
            </a:r>
          </a:p>
          <a:p>
            <a:pPr marL="457200" indent="-457200">
              <a:buFont typeface="Arial" panose="020B0604020202020204" pitchFamily="34" charset="0"/>
              <a:buChar char="•"/>
            </a:pPr>
            <a:r>
              <a:rPr lang="en-GB" b="0" dirty="0"/>
              <a:t>How we steward and support fundraisers – main channel via email</a:t>
            </a:r>
          </a:p>
          <a:p>
            <a:pPr marL="457200" indent="-457200">
              <a:buFont typeface="Arial" panose="020B0604020202020204" pitchFamily="34" charset="0"/>
              <a:buChar char="•"/>
            </a:pPr>
            <a:r>
              <a:rPr lang="en-GB" b="0" dirty="0"/>
              <a:t>How we raise the money – majority of funds raised via online fundraising pages and come via share on social</a:t>
            </a:r>
          </a:p>
          <a:p>
            <a:pPr marL="457200" indent="-457200">
              <a:buFont typeface="Arial" panose="020B0604020202020204" pitchFamily="34" charset="0"/>
              <a:buChar char="•"/>
            </a:pPr>
            <a:r>
              <a:rPr lang="en-GB" b="0" dirty="0"/>
              <a:t>How we share our participant stories – largely online media coverage and social media</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Today focusing on virtual challenge events and sharing learnings on our digital marketing and acquisition/sign up journeys for these digital products</a:t>
            </a:r>
            <a:endParaRPr lang="en-GB" dirty="0"/>
          </a:p>
        </p:txBody>
      </p:sp>
      <p:sp>
        <p:nvSpPr>
          <p:cNvPr id="4" name="Slide Number Placeholder 3"/>
          <p:cNvSpPr>
            <a:spLocks noGrp="1"/>
          </p:cNvSpPr>
          <p:nvPr>
            <p:ph type="sldNum" sz="quarter" idx="5"/>
          </p:nvPr>
        </p:nvSpPr>
        <p:spPr/>
        <p:txBody>
          <a:bodyPr/>
          <a:lstStyle/>
          <a:p>
            <a:fld id="{712A556A-97B2-4036-8BEC-59C7420084E3}" type="slidenum">
              <a:rPr lang="en-GB" smtClean="0"/>
              <a:t>2</a:t>
            </a:fld>
            <a:endParaRPr lang="en-GB"/>
          </a:p>
        </p:txBody>
      </p:sp>
    </p:spTree>
    <p:extLst>
      <p:ext uri="{BB962C8B-B14F-4D97-AF65-F5344CB8AC3E}">
        <p14:creationId xmlns:p14="http://schemas.microsoft.com/office/powerpoint/2010/main" val="149356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a:solidFill>
                  <a:schemeClr val="tx1"/>
                </a:solidFill>
                <a:effectLst/>
                <a:latin typeface="+mn-lt"/>
                <a:ea typeface="+mn-ea"/>
                <a:cs typeface="+mn-cs"/>
              </a:rPr>
              <a:t>keep audience</a:t>
            </a:r>
            <a:r>
              <a:rPr lang="en-GB"/>
              <a:t> </a:t>
            </a:r>
            <a:r>
              <a:rPr lang="en-GB" sz="1200" kern="1200">
                <a:solidFill>
                  <a:schemeClr val="tx1"/>
                </a:solidFill>
                <a:effectLst/>
                <a:latin typeface="+mn-lt"/>
                <a:ea typeface="+mn-ea"/>
                <a:cs typeface="+mn-cs"/>
              </a:rPr>
              <a:t>wanting more, </a:t>
            </a:r>
            <a:endParaRPr lang="en-US"/>
          </a:p>
          <a:p>
            <a:pPr>
              <a:defRPr/>
            </a:pPr>
            <a:r>
              <a:rPr lang="en-GB" sz="1200" kern="1200">
                <a:solidFill>
                  <a:schemeClr val="tx1"/>
                </a:solidFill>
                <a:effectLst/>
                <a:latin typeface="+mn-lt"/>
                <a:ea typeface="+mn-ea"/>
                <a:cs typeface="+mn-cs"/>
              </a:rPr>
              <a:t>writing copy: still aim for 140 of even less. Always the shorter the content, the more effective it can be. Always look at how you can you reduce copy down</a:t>
            </a:r>
            <a:r>
              <a:rPr lang="en-GB"/>
              <a:t> as that helps you grab attention, stand out, be more sharable to reach new audiences &gt; all things that will help you reach your fundraising goals</a:t>
            </a:r>
            <a:endParaRPr lang="en-GB">
              <a:ea typeface="+mn-ea"/>
              <a:cs typeface="+mn-cs"/>
            </a:endParaRPr>
          </a:p>
          <a:p>
            <a:endParaRPr lang="en-GB"/>
          </a:p>
        </p:txBody>
      </p:sp>
      <p:sp>
        <p:nvSpPr>
          <p:cNvPr id="4" name="Slide Number Placeholder 3"/>
          <p:cNvSpPr>
            <a:spLocks noGrp="1"/>
          </p:cNvSpPr>
          <p:nvPr>
            <p:ph type="sldNum" sz="quarter" idx="5"/>
          </p:nvPr>
        </p:nvSpPr>
        <p:spPr/>
        <p:txBody>
          <a:bodyPr/>
          <a:lstStyle/>
          <a:p>
            <a:fld id="{712A556A-97B2-4036-8BEC-59C7420084E3}" type="slidenum">
              <a:rPr lang="en-GB" smtClean="0"/>
              <a:t>11</a:t>
            </a:fld>
            <a:endParaRPr lang="en-GB"/>
          </a:p>
        </p:txBody>
      </p:sp>
    </p:spTree>
    <p:extLst>
      <p:ext uri="{BB962C8B-B14F-4D97-AF65-F5344CB8AC3E}">
        <p14:creationId xmlns:p14="http://schemas.microsoft.com/office/powerpoint/2010/main" val="356082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BB5AC87-88CB-4FE3-A08A-AA0581265ECC}"/>
              </a:ext>
            </a:extLst>
          </p:cNvPr>
          <p:cNvSpPr>
            <a:spLocks noGrp="1"/>
          </p:cNvSpPr>
          <p:nvPr>
            <p:ph type="body" idx="1"/>
          </p:nvPr>
        </p:nvSpPr>
        <p:spPr/>
        <p:txBody>
          <a:bodyPr/>
          <a:lstStyle/>
          <a:p>
            <a:pPr>
              <a:defRPr/>
            </a:pPr>
            <a:r>
              <a:rPr lang="en-GB" sz="1200" b="0" i="0" u="none" strike="noStrike" kern="1200" baseline="0">
                <a:solidFill>
                  <a:schemeClr val="tx1"/>
                </a:solidFill>
                <a:latin typeface="+mn-lt"/>
                <a:ea typeface="+mn-ea"/>
                <a:cs typeface="+mn-cs"/>
              </a:rPr>
              <a:t>Visual channel. Much like other social platforms – images / video will grab attention more than a block of copy. </a:t>
            </a:r>
            <a:r>
              <a:rPr lang="en-GB">
                <a:latin typeface="Arial"/>
                <a:cs typeface="Arial"/>
              </a:rPr>
              <a:t>95% of content is delivered on mobile - make images and videos portrait </a:t>
            </a:r>
            <a:endParaRPr lang="en-GB">
              <a:latin typeface="Arial" panose="020B0604020202020204" pitchFamily="34" charset="0"/>
              <a:cs typeface="Arial" panose="020B0604020202020204" pitchFamily="34" charset="0"/>
            </a:endParaRPr>
          </a:p>
          <a:p>
            <a:pPr rtl="0"/>
            <a:endParaRPr lang="en-GB" sz="1200" b="0" i="0" u="none" strike="noStrike" kern="1200" baseline="0">
              <a:solidFill>
                <a:schemeClr val="tx1"/>
              </a:solidFill>
              <a:latin typeface="+mn-lt"/>
              <a:ea typeface="+mn-ea"/>
              <a:cs typeface="+mn-cs"/>
            </a:endParaRPr>
          </a:p>
          <a:p>
            <a:pPr rtl="0"/>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TARGET -</a:t>
            </a:r>
            <a:r>
              <a:rPr lang="en-GB"/>
              <a:t> </a:t>
            </a:r>
            <a:r>
              <a:rPr lang="en-GB" sz="1200" b="0" i="0" u="none" strike="noStrike" kern="1200" baseline="0">
                <a:solidFill>
                  <a:schemeClr val="tx1"/>
                </a:solidFill>
                <a:latin typeface="+mn-lt"/>
                <a:ea typeface="+mn-ea"/>
                <a:cs typeface="+mn-cs"/>
              </a:rPr>
              <a:t> look at your audience, who are they, what will they connect to? </a:t>
            </a:r>
            <a:r>
              <a:rPr lang="en-GB"/>
              <a:t>Meet them where they are at: Facebook Fundraisers for birthdays etc. </a:t>
            </a:r>
            <a:endParaRPr lang="en-GB" sz="1200" b="0" i="0" u="none" strike="noStrike" kern="1200" baseline="0">
              <a:solidFill>
                <a:schemeClr val="tx1"/>
              </a:solidFill>
              <a:latin typeface="+mn-lt"/>
              <a:cs typeface="Calibri"/>
            </a:endParaRPr>
          </a:p>
          <a:p>
            <a:pPr rtl="0"/>
            <a:endParaRPr lang="fr-FR"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INVEST – you can tell the same story in many different ways, make sure you invest time and energy into making a story as powerful as possible.</a:t>
            </a:r>
            <a:r>
              <a:rPr lang="en-GB"/>
              <a:t> </a:t>
            </a:r>
          </a:p>
          <a:p>
            <a:pPr rtl="0"/>
            <a:endParaRPr lang="en-GB" sz="1200" b="0" i="0" u="none" strike="noStrike" kern="1200" baseline="0">
              <a:solidFill>
                <a:schemeClr val="tx1"/>
              </a:solidFill>
              <a:latin typeface="+mn-lt"/>
              <a:cs typeface="Calibri"/>
            </a:endParaRPr>
          </a:p>
          <a:p>
            <a:pPr rtl="0"/>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MOTIVATE –</a:t>
            </a:r>
            <a:r>
              <a:rPr lang="en-GB"/>
              <a:t> </a:t>
            </a:r>
            <a:r>
              <a:rPr lang="en-GB" sz="1200" b="0" i="0" u="none" strike="noStrike" kern="1200" baseline="0">
                <a:solidFill>
                  <a:schemeClr val="tx1"/>
                </a:solidFill>
                <a:latin typeface="+mn-lt"/>
                <a:ea typeface="+mn-ea"/>
                <a:cs typeface="+mn-cs"/>
              </a:rPr>
              <a:t>Use values in these storytelling people can relate to.</a:t>
            </a:r>
            <a:r>
              <a:rPr lang="en-GB"/>
              <a:t> </a:t>
            </a:r>
            <a:endParaRPr lang="en-GB" sz="1200" b="0" i="0" u="none" strike="noStrike" kern="1200" baseline="0">
              <a:solidFill>
                <a:schemeClr val="tx1"/>
              </a:solidFill>
              <a:latin typeface="+mn-lt"/>
              <a:cs typeface="Calibri"/>
            </a:endParaRPr>
          </a:p>
          <a:p>
            <a:pPr rtl="0"/>
            <a:r>
              <a:rPr lang="en-GB" sz="1200" b="0" i="0" u="none" strike="noStrike" kern="1200" baseline="0">
                <a:solidFill>
                  <a:schemeClr val="tx1"/>
                </a:solidFill>
                <a:latin typeface="+mn-lt"/>
                <a:ea typeface="+mn-ea"/>
                <a:cs typeface="+mn-cs"/>
              </a:rPr>
              <a:t>TEST – Break up your feed – keep it fresh and exciting</a:t>
            </a:r>
            <a:endParaRPr lang="en-GB" sz="1200" b="0" i="0" u="none" strike="noStrike" kern="1200" baseline="0">
              <a:solidFill>
                <a:schemeClr val="tx1"/>
              </a:solidFill>
              <a:latin typeface="+mn-lt"/>
              <a:cs typeface="Calibri"/>
            </a:endParaRPr>
          </a:p>
          <a:p>
            <a:pPr rtl="0"/>
            <a:r>
              <a:rPr lang="en-GB" sz="1200" b="0" i="0" u="none" strike="noStrike" kern="1200" baseline="0">
                <a:solidFill>
                  <a:schemeClr val="tx1"/>
                </a:solidFill>
                <a:latin typeface="+mn-lt"/>
                <a:ea typeface="+mn-ea"/>
                <a:cs typeface="+mn-cs"/>
              </a:rPr>
              <a:t>Try new things</a:t>
            </a:r>
            <a:endParaRPr lang="en-GB"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Don’t be afraid to fail.</a:t>
            </a:r>
            <a:r>
              <a:rPr lang="en-GB"/>
              <a:t> </a:t>
            </a:r>
            <a:endParaRPr lang="en-GB" sz="1200" b="0" i="0" u="none" strike="noStrike" kern="1200" baseline="0">
              <a:solidFill>
                <a:schemeClr val="tx1"/>
              </a:solidFill>
              <a:latin typeface="+mn-lt"/>
              <a:cs typeface="Calibri"/>
            </a:endParaRPr>
          </a:p>
          <a:p>
            <a:pPr rtl="0"/>
            <a:endParaRPr lang="en-GB"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mn-lt"/>
                <a:ea typeface="+mn-ea"/>
                <a:cs typeface="+mn-cs"/>
              </a:rPr>
              <a:t>BE AUTHENTIC – If our audience don’t trust us, they wont engage with us. Human-led, person centred, try not to be corporate. </a:t>
            </a:r>
            <a:r>
              <a:rPr lang="en-GB" sz="1200">
                <a:latin typeface="Arial"/>
                <a:cs typeface="Arial"/>
              </a:rPr>
              <a:t>Live content x7 engagement – rough and ready, less polished, more human.</a:t>
            </a:r>
          </a:p>
          <a:p>
            <a:pPr rtl="0"/>
            <a:endParaRPr lang="en-GB" sz="1200" b="0" i="0" u="none" strike="noStrike" kern="1200" baseline="0">
              <a:solidFill>
                <a:schemeClr val="tx1"/>
              </a:solidFill>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Calibri"/>
              </a:rPr>
              <a:t>7x engagement rate for lives </a:t>
            </a:r>
            <a:endParaRPr lang="en-GB"/>
          </a:p>
          <a:p>
            <a:pPr>
              <a:defRPr/>
            </a:pPr>
            <a:endParaRPr lang="en-GB"/>
          </a:p>
          <a:p>
            <a:pPr>
              <a:defRPr/>
            </a:pPr>
            <a:r>
              <a:rPr lang="en-GB"/>
              <a:t>Facebook Live is great for fundraising: use it to launch an appeal, do a </a:t>
            </a:r>
            <a:r>
              <a:rPr lang="en-GB" err="1"/>
              <a:t>q+a</a:t>
            </a:r>
            <a:r>
              <a:rPr lang="en-GB"/>
              <a:t> with an expert that ends with a CTA to donate, host a fundraiser like our quiz for children back in the summer. </a:t>
            </a:r>
          </a:p>
          <a:p>
            <a:endParaRPr lang="en-GB"/>
          </a:p>
          <a:p>
            <a:r>
              <a:rPr lang="en-GB">
                <a:cs typeface="Calibri"/>
              </a:rPr>
              <a:t>Don't need much equipment: a confident presenter, a mobile phone (fully charged), internet connection and ideally a quiet space. If you have budget a tripod is great for keeping the camera still, but if not then you can balance it on some books or hold it selfie style. </a:t>
            </a:r>
          </a:p>
          <a:p>
            <a:endParaRPr lang="en-GB">
              <a:cs typeface="Calibri"/>
            </a:endParaRPr>
          </a:p>
          <a:p>
            <a:r>
              <a:rPr lang="en-GB">
                <a:cs typeface="Calibri"/>
              </a:rPr>
              <a:t>Top tip: to create a hidden page to test going live on before you really do. You can check everything looks and sounds okay before the big broadcast. </a:t>
            </a:r>
          </a:p>
        </p:txBody>
      </p:sp>
      <p:sp>
        <p:nvSpPr>
          <p:cNvPr id="4" name="Slide Number Placeholder 3"/>
          <p:cNvSpPr>
            <a:spLocks noGrp="1"/>
          </p:cNvSpPr>
          <p:nvPr>
            <p:ph type="sldNum" sz="quarter" idx="5"/>
          </p:nvPr>
        </p:nvSpPr>
        <p:spPr/>
        <p:txBody>
          <a:bodyPr/>
          <a:lstStyle/>
          <a:p>
            <a:fld id="{712A556A-97B2-4036-8BEC-59C7420084E3}" type="slidenum">
              <a:rPr lang="en-GB" smtClean="0"/>
              <a:t>13</a:t>
            </a:fld>
            <a:endParaRPr lang="en-GB"/>
          </a:p>
        </p:txBody>
      </p:sp>
    </p:spTree>
    <p:extLst>
      <p:ext uri="{BB962C8B-B14F-4D97-AF65-F5344CB8AC3E}">
        <p14:creationId xmlns:p14="http://schemas.microsoft.com/office/powerpoint/2010/main" val="134168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of the 14+ Facebook Groups we have at RNIB are focussed on peer support and community connection, but we also have a small number that bring together our fundraisers. Specifically, challenge events participants like London Marathon runners. These private groups provide a space for supporters to share training advice, support each other and develop their connections to RNIB. They are also a great place to source UGC – this kind of content is so authentic and engaging, and doesn’t take much time to sort out and provides great assets for marketing your fundraising events. </a:t>
            </a:r>
          </a:p>
          <a:p>
            <a:endParaRPr lang="en-GB"/>
          </a:p>
          <a:p>
            <a:endParaRPr lang="en-GB"/>
          </a:p>
        </p:txBody>
      </p:sp>
      <p:sp>
        <p:nvSpPr>
          <p:cNvPr id="4" name="Slide Number Placeholder 3"/>
          <p:cNvSpPr>
            <a:spLocks noGrp="1"/>
          </p:cNvSpPr>
          <p:nvPr>
            <p:ph type="sldNum" sz="quarter" idx="10"/>
          </p:nvPr>
        </p:nvSpPr>
        <p:spPr/>
        <p:txBody>
          <a:bodyPr/>
          <a:lstStyle/>
          <a:p>
            <a:fld id="{90AED0C8-3A11-4142-A5C0-D6D5446D573F}" type="slidenum">
              <a:rPr lang="id-ID" smtClean="0"/>
              <a:pPr/>
              <a:t>14</a:t>
            </a:fld>
            <a:endParaRPr lang="id-ID"/>
          </a:p>
        </p:txBody>
      </p:sp>
    </p:spTree>
    <p:extLst>
      <p:ext uri="{BB962C8B-B14F-4D97-AF65-F5344CB8AC3E}">
        <p14:creationId xmlns:p14="http://schemas.microsoft.com/office/powerpoint/2010/main" val="53865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ALGORITHM</a:t>
            </a:r>
            <a:r>
              <a:rPr lang="en-GB"/>
              <a:t> </a:t>
            </a:r>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The set of rules Facebook uses to determine the ranking a piece of content gets</a:t>
            </a:r>
            <a:endParaRPr lang="en-GB"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Without it Facebook would have 0 control, wild west of social</a:t>
            </a:r>
            <a:endParaRPr lang="en-GB"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Facebook created the platform to deliver – meaningful engagements that connect people. Not for organisations to sell &amp; push themselves.</a:t>
            </a:r>
            <a:endParaRPr lang="en-GB" sz="1200" b="0" i="0" u="none" strike="noStrike" kern="1200" baseline="0">
              <a:solidFill>
                <a:schemeClr val="tx1"/>
              </a:solidFill>
              <a:latin typeface="+mn-lt"/>
              <a:cs typeface="Calibri"/>
            </a:endParaRP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TIMING</a:t>
            </a:r>
            <a:endParaRPr lang="en-GB"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 If it goes well in the first 30 mins FB will open it up to a bigger audience. Perpetually keep growing &gt; this is why our Internal Comms ask staff to engage with our posts on Workplace – it has a real impact!</a:t>
            </a:r>
            <a:r>
              <a:rPr lang="en-GB"/>
              <a:t> </a:t>
            </a:r>
            <a:endParaRPr lang="en-GB" sz="1200" b="0" i="0" u="none" strike="noStrike" kern="1200" baseline="0">
              <a:solidFill>
                <a:schemeClr val="tx1"/>
              </a:solidFill>
              <a:latin typeface="+mn-lt"/>
              <a:cs typeface="Calibri"/>
            </a:endParaRPr>
          </a:p>
          <a:p>
            <a:r>
              <a:rPr lang="en-GB" sz="1200" b="0" i="0" u="none" strike="noStrike" kern="1200" baseline="0">
                <a:solidFill>
                  <a:schemeClr val="tx1"/>
                </a:solidFill>
                <a:latin typeface="+mn-lt"/>
                <a:ea typeface="+mn-ea"/>
                <a:cs typeface="+mn-cs"/>
              </a:rPr>
              <a:t>- Important to post during peak times to give content the best chance: this is different for each organisation, at RNIB 5pm weekdays works best, and a little later at weekends.</a:t>
            </a:r>
            <a:r>
              <a:rPr lang="en-GB"/>
              <a:t> </a:t>
            </a:r>
            <a:endParaRPr lang="en-GB" sz="1200" b="0" i="0" u="none" strike="noStrike" kern="1200" baseline="0">
              <a:solidFill>
                <a:schemeClr val="tx1"/>
              </a:solidFill>
              <a:latin typeface="+mn-lt"/>
              <a:cs typeface="Calibri"/>
            </a:endParaRPr>
          </a:p>
          <a:p>
            <a:endParaRPr lang="en-GB" sz="1200" b="0" i="0" u="none" strike="noStrike" kern="1200" baseline="0">
              <a:solidFill>
                <a:schemeClr val="tx1"/>
              </a:solidFill>
              <a:latin typeface="+mn-lt"/>
              <a:ea typeface="+mn-ea"/>
              <a:cs typeface="+mn-cs"/>
            </a:endParaRPr>
          </a:p>
          <a:p>
            <a:r>
              <a:rPr lang="en-GB"/>
              <a:t>At RNIB we aim to post on Facebook once every day. </a:t>
            </a:r>
            <a:endParaRPr lang="en-GB">
              <a:cs typeface="Calibri"/>
            </a:endParaRPr>
          </a:p>
        </p:txBody>
      </p:sp>
      <p:sp>
        <p:nvSpPr>
          <p:cNvPr id="4" name="Slide Number Placeholder 3"/>
          <p:cNvSpPr>
            <a:spLocks noGrp="1"/>
          </p:cNvSpPr>
          <p:nvPr>
            <p:ph type="sldNum" sz="quarter" idx="5"/>
          </p:nvPr>
        </p:nvSpPr>
        <p:spPr/>
        <p:txBody>
          <a:bodyPr/>
          <a:lstStyle/>
          <a:p>
            <a:fld id="{A923DA09-EA47-4808-9CBD-6C92EE15CF6B}" type="slidenum">
              <a:rPr lang="en-GB" smtClean="0"/>
              <a:t>15</a:t>
            </a:fld>
            <a:endParaRPr lang="en-GB"/>
          </a:p>
        </p:txBody>
      </p:sp>
    </p:spTree>
    <p:extLst>
      <p:ext uri="{BB962C8B-B14F-4D97-AF65-F5344CB8AC3E}">
        <p14:creationId xmlns:p14="http://schemas.microsoft.com/office/powerpoint/2010/main" val="27984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RNIB we tweet up to 8 times per day. </a:t>
            </a:r>
          </a:p>
          <a:p>
            <a:endParaRPr lang="en-GB"/>
          </a:p>
        </p:txBody>
      </p:sp>
      <p:sp>
        <p:nvSpPr>
          <p:cNvPr id="4" name="Slide Number Placeholder 3"/>
          <p:cNvSpPr>
            <a:spLocks noGrp="1"/>
          </p:cNvSpPr>
          <p:nvPr>
            <p:ph type="sldNum" sz="quarter" idx="5"/>
          </p:nvPr>
        </p:nvSpPr>
        <p:spPr/>
        <p:txBody>
          <a:bodyPr/>
          <a:lstStyle/>
          <a:p>
            <a:fld id="{712A556A-97B2-4036-8BEC-59C7420084E3}" type="slidenum">
              <a:rPr lang="en-GB" smtClean="0"/>
              <a:t>16</a:t>
            </a:fld>
            <a:endParaRPr lang="en-GB"/>
          </a:p>
        </p:txBody>
      </p:sp>
    </p:spTree>
    <p:extLst>
      <p:ext uri="{BB962C8B-B14F-4D97-AF65-F5344CB8AC3E}">
        <p14:creationId xmlns:p14="http://schemas.microsoft.com/office/powerpoint/2010/main" val="322948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Can use them, like Samartians, to give your fundraiser an identity and encourage audience participation </a:t>
            </a:r>
            <a:endParaRPr lang="en-GB"/>
          </a:p>
          <a:p>
            <a:endParaRPr lang="en-GB"/>
          </a:p>
          <a:p>
            <a:endParaRPr lang="en-GB"/>
          </a:p>
          <a:p>
            <a:r>
              <a:rPr lang="en-GB"/>
              <a:t>https://twitter.com/samaritans/status/1217492006274043904</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DA09-EA47-4808-9CBD-6C92EE15C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95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Difficult to link from posts, so choose your organisational priority and put that link in your bio. It is hard to drive traffic from Instagram Grid so focus on building an engaged community, showing your impact etc. </a:t>
            </a:r>
          </a:p>
          <a:p>
            <a:endParaRPr lang="en-GB"/>
          </a:p>
        </p:txBody>
      </p:sp>
      <p:sp>
        <p:nvSpPr>
          <p:cNvPr id="4" name="Slide Number Placeholder 3"/>
          <p:cNvSpPr>
            <a:spLocks noGrp="1"/>
          </p:cNvSpPr>
          <p:nvPr>
            <p:ph type="sldNum" sz="quarter" idx="5"/>
          </p:nvPr>
        </p:nvSpPr>
        <p:spPr/>
        <p:txBody>
          <a:bodyPr/>
          <a:lstStyle/>
          <a:p>
            <a:fld id="{712A556A-97B2-4036-8BEC-59C7420084E3}" type="slidenum">
              <a:rPr lang="en-GB" smtClean="0"/>
              <a:t>18</a:t>
            </a:fld>
            <a:endParaRPr lang="en-GB"/>
          </a:p>
        </p:txBody>
      </p:sp>
    </p:spTree>
    <p:extLst>
      <p:ext uri="{BB962C8B-B14F-4D97-AF65-F5344CB8AC3E}">
        <p14:creationId xmlns:p14="http://schemas.microsoft.com/office/powerpoint/2010/main" val="283452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Explore page means connecting new people with your cause: new potential donors etc. </a:t>
            </a:r>
            <a:endParaRPr lang="en-GB"/>
          </a:p>
        </p:txBody>
      </p:sp>
      <p:sp>
        <p:nvSpPr>
          <p:cNvPr id="4" name="Slide Number Placeholder 3"/>
          <p:cNvSpPr>
            <a:spLocks noGrp="1"/>
          </p:cNvSpPr>
          <p:nvPr>
            <p:ph type="sldNum" sz="quarter" idx="5"/>
          </p:nvPr>
        </p:nvSpPr>
        <p:spPr/>
        <p:txBody>
          <a:bodyPr/>
          <a:lstStyle/>
          <a:p>
            <a:fld id="{A923DA09-EA47-4808-9CBD-6C92EE15CF6B}" type="slidenum">
              <a:rPr lang="en-GB" smtClean="0"/>
              <a:t>19</a:t>
            </a:fld>
            <a:endParaRPr lang="en-GB"/>
          </a:p>
        </p:txBody>
      </p:sp>
    </p:spTree>
    <p:extLst>
      <p:ext uri="{BB962C8B-B14F-4D97-AF65-F5344CB8AC3E}">
        <p14:creationId xmlns:p14="http://schemas.microsoft.com/office/powerpoint/2010/main" val="132210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23DA09-EA47-4808-9CBD-6C92EE15CF6B}" type="slidenum">
              <a:rPr lang="en-GB" smtClean="0"/>
              <a:t>20</a:t>
            </a:fld>
            <a:endParaRPr lang="en-GB"/>
          </a:p>
        </p:txBody>
      </p:sp>
    </p:spTree>
    <p:extLst>
      <p:ext uri="{BB962C8B-B14F-4D97-AF65-F5344CB8AC3E}">
        <p14:creationId xmlns:p14="http://schemas.microsoft.com/office/powerpoint/2010/main" val="40762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Add stats from Massive</a:t>
            </a:r>
          </a:p>
          <a:p>
            <a:r>
              <a:rPr lang="en-GB" sz="1200" b="1" i="0" u="none" strike="noStrike" kern="1200" baseline="0" dirty="0">
                <a:solidFill>
                  <a:schemeClr val="tx1"/>
                </a:solidFill>
                <a:latin typeface="+mn-lt"/>
                <a:ea typeface="+mn-ea"/>
                <a:cs typeface="+mn-cs"/>
              </a:rPr>
              <a:t>45% </a:t>
            </a:r>
            <a:r>
              <a:rPr lang="en-GB" sz="1200" b="0" i="0" u="none" strike="noStrike" kern="1200" baseline="0" dirty="0">
                <a:solidFill>
                  <a:schemeClr val="tx1"/>
                </a:solidFill>
                <a:latin typeface="+mn-lt"/>
                <a:ea typeface="+mn-ea"/>
                <a:cs typeface="+mn-cs"/>
              </a:rPr>
              <a:t>Were new campaigns launched in response to the pandemic</a:t>
            </a:r>
          </a:p>
          <a:p>
            <a:r>
              <a:rPr lang="en-GB" sz="1200" b="1" i="0" u="none" strike="noStrike" kern="1200" baseline="0" dirty="0">
                <a:solidFill>
                  <a:schemeClr val="tx1"/>
                </a:solidFill>
                <a:latin typeface="+mn-lt"/>
                <a:ea typeface="+mn-ea"/>
                <a:cs typeface="+mn-cs"/>
              </a:rPr>
              <a:t>38% </a:t>
            </a:r>
            <a:r>
              <a:rPr lang="en-GB" sz="1200" b="0" i="0" u="none" strike="noStrike" kern="1200" baseline="0" dirty="0">
                <a:solidFill>
                  <a:schemeClr val="tx1"/>
                </a:solidFill>
                <a:latin typeface="+mn-lt"/>
                <a:ea typeface="+mn-ea"/>
                <a:cs typeface="+mn-cs"/>
              </a:rPr>
              <a:t>Were pivots of planned events that were unable to take place</a:t>
            </a:r>
          </a:p>
          <a:p>
            <a:r>
              <a:rPr lang="en-GB" sz="1200" b="1" i="0" u="none" strike="noStrike" kern="1200" baseline="0" dirty="0">
                <a:solidFill>
                  <a:schemeClr val="tx1"/>
                </a:solidFill>
                <a:latin typeface="+mn-lt"/>
                <a:ea typeface="+mn-ea"/>
                <a:cs typeface="+mn-cs"/>
              </a:rPr>
              <a:t>16% </a:t>
            </a:r>
            <a:r>
              <a:rPr lang="en-GB" sz="1200" b="0" i="0" u="none" strike="noStrike" kern="1200" baseline="0" dirty="0">
                <a:solidFill>
                  <a:schemeClr val="tx1"/>
                </a:solidFill>
                <a:latin typeface="+mn-lt"/>
                <a:ea typeface="+mn-ea"/>
                <a:cs typeface="+mn-cs"/>
              </a:rPr>
              <a:t>Were existing campaigns already planned or upweighted to take advantage of the situation</a:t>
            </a:r>
          </a:p>
          <a:p>
            <a:r>
              <a:rPr lang="en-GB" sz="1200" b="1" i="0" u="none" strike="noStrike" kern="1200" baseline="0" dirty="0">
                <a:solidFill>
                  <a:schemeClr val="tx1"/>
                </a:solidFill>
                <a:latin typeface="+mn-lt"/>
                <a:ea typeface="+mn-ea"/>
                <a:cs typeface="+mn-cs"/>
              </a:rPr>
              <a:t>82% </a:t>
            </a:r>
            <a:r>
              <a:rPr lang="en-GB" sz="1200" b="0" i="0" u="none" strike="noStrike" kern="1200" baseline="0" dirty="0">
                <a:solidFill>
                  <a:schemeClr val="tx1"/>
                </a:solidFill>
                <a:latin typeface="+mn-lt"/>
                <a:ea typeface="+mn-ea"/>
                <a:cs typeface="+mn-cs"/>
              </a:rPr>
              <a:t>Involved physical activity</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37% </a:t>
            </a:r>
            <a:r>
              <a:rPr lang="en-GB" sz="1200" b="0" i="0" u="none" strike="noStrike" kern="1200" baseline="0" dirty="0">
                <a:solidFill>
                  <a:schemeClr val="tx1"/>
                </a:solidFill>
                <a:latin typeface="+mn-lt"/>
                <a:ea typeface="+mn-ea"/>
                <a:cs typeface="+mn-cs"/>
              </a:rPr>
              <a:t>Run</a:t>
            </a:r>
          </a:p>
          <a:p>
            <a:r>
              <a:rPr lang="en-GB" sz="1200" b="1" i="0" u="none" strike="noStrike" kern="1200" baseline="0" dirty="0">
                <a:solidFill>
                  <a:schemeClr val="tx1"/>
                </a:solidFill>
                <a:latin typeface="+mn-lt"/>
                <a:ea typeface="+mn-ea"/>
                <a:cs typeface="+mn-cs"/>
              </a:rPr>
              <a:t>24% </a:t>
            </a:r>
            <a:r>
              <a:rPr lang="en-GB" sz="1200" b="0" i="0" u="none" strike="noStrike" kern="1200" baseline="0" dirty="0">
                <a:solidFill>
                  <a:schemeClr val="tx1"/>
                </a:solidFill>
                <a:latin typeface="+mn-lt"/>
                <a:ea typeface="+mn-ea"/>
                <a:cs typeface="+mn-cs"/>
              </a:rPr>
              <a:t>Pick your own</a:t>
            </a:r>
          </a:p>
          <a:p>
            <a:r>
              <a:rPr lang="en-GB" sz="1200" b="1" i="0" u="none" strike="noStrike" kern="1200" baseline="0" dirty="0">
                <a:solidFill>
                  <a:schemeClr val="tx1"/>
                </a:solidFill>
                <a:latin typeface="+mn-lt"/>
                <a:ea typeface="+mn-ea"/>
                <a:cs typeface="+mn-cs"/>
              </a:rPr>
              <a:t>22% </a:t>
            </a:r>
            <a:r>
              <a:rPr lang="en-GB" sz="1200" b="0" i="0" u="none" strike="noStrike" kern="1200" baseline="0" dirty="0">
                <a:solidFill>
                  <a:schemeClr val="tx1"/>
                </a:solidFill>
                <a:latin typeface="+mn-lt"/>
                <a:ea typeface="+mn-ea"/>
                <a:cs typeface="+mn-cs"/>
              </a:rPr>
              <a:t>Walk</a:t>
            </a:r>
          </a:p>
          <a:p>
            <a:r>
              <a:rPr lang="en-GB" sz="1200" b="1" i="0" u="none" strike="noStrike" kern="1200" baseline="0" dirty="0">
                <a:solidFill>
                  <a:schemeClr val="tx1"/>
                </a:solidFill>
                <a:latin typeface="+mn-lt"/>
                <a:ea typeface="+mn-ea"/>
                <a:cs typeface="+mn-cs"/>
              </a:rPr>
              <a:t>9% </a:t>
            </a:r>
            <a:r>
              <a:rPr lang="en-GB" sz="1200" b="0" i="0" u="none" strike="noStrike" kern="1200" baseline="0" dirty="0">
                <a:solidFill>
                  <a:schemeClr val="tx1"/>
                </a:solidFill>
                <a:latin typeface="+mn-lt"/>
                <a:ea typeface="+mn-ea"/>
                <a:cs typeface="+mn-cs"/>
              </a:rPr>
              <a:t>Cycle</a:t>
            </a:r>
          </a:p>
          <a:p>
            <a:r>
              <a:rPr lang="en-GB" sz="1200" b="1" i="0" u="none" strike="noStrike" kern="1200" baseline="0" dirty="0">
                <a:solidFill>
                  <a:schemeClr val="tx1"/>
                </a:solidFill>
                <a:latin typeface="+mn-lt"/>
                <a:ea typeface="+mn-ea"/>
                <a:cs typeface="+mn-cs"/>
              </a:rPr>
              <a:t>1% </a:t>
            </a:r>
            <a:r>
              <a:rPr lang="en-GB" sz="1200" b="0" i="0" u="none" strike="noStrike" kern="1200" baseline="0" dirty="0">
                <a:solidFill>
                  <a:schemeClr val="tx1"/>
                </a:solidFill>
                <a:latin typeface="+mn-lt"/>
                <a:ea typeface="+mn-ea"/>
                <a:cs typeface="+mn-cs"/>
              </a:rPr>
              <a:t>Climb</a:t>
            </a:r>
          </a:p>
          <a:p>
            <a:r>
              <a:rPr lang="en-GB" sz="1200" b="1" i="0" u="none" strike="noStrike" kern="1200" baseline="0" dirty="0">
                <a:solidFill>
                  <a:schemeClr val="tx1"/>
                </a:solidFill>
                <a:latin typeface="+mn-lt"/>
                <a:ea typeface="+mn-ea"/>
                <a:cs typeface="+mn-cs"/>
              </a:rPr>
              <a:t>7% </a:t>
            </a:r>
            <a:r>
              <a:rPr lang="en-GB" sz="1200" b="0" i="0" u="none" strike="noStrike" kern="1200" baseline="0" dirty="0">
                <a:solidFill>
                  <a:schemeClr val="tx1"/>
                </a:solidFill>
                <a:latin typeface="+mn-lt"/>
                <a:ea typeface="+mn-ea"/>
                <a:cs typeface="+mn-cs"/>
              </a:rPr>
              <a:t>Non-physical events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Run </a:t>
            </a:r>
            <a:r>
              <a:rPr lang="en-GB" sz="1200" b="1" i="0" u="none" strike="noStrike" kern="1200" baseline="0" dirty="0">
                <a:solidFill>
                  <a:schemeClr val="tx1"/>
                </a:solidFill>
                <a:latin typeface="+mn-lt"/>
                <a:ea typeface="+mn-ea"/>
                <a:cs typeface="+mn-cs"/>
              </a:rPr>
              <a:t>£124 </a:t>
            </a:r>
            <a:r>
              <a:rPr lang="en-GB" sz="1200" b="0" i="0" u="none" strike="noStrike" kern="1200" baseline="0" dirty="0">
                <a:solidFill>
                  <a:schemeClr val="tx1"/>
                </a:solidFill>
                <a:latin typeface="+mn-lt"/>
                <a:ea typeface="+mn-ea"/>
                <a:cs typeface="+mn-cs"/>
              </a:rPr>
              <a:t>Walk </a:t>
            </a:r>
            <a:r>
              <a:rPr lang="en-GB" sz="1200" b="1" i="0" u="none" strike="noStrike" kern="1200" baseline="0" dirty="0">
                <a:solidFill>
                  <a:schemeClr val="tx1"/>
                </a:solidFill>
                <a:latin typeface="+mn-lt"/>
                <a:ea typeface="+mn-ea"/>
                <a:cs typeface="+mn-cs"/>
              </a:rPr>
              <a:t>£156</a:t>
            </a:r>
          </a:p>
          <a:p>
            <a:r>
              <a:rPr lang="en-GB" sz="1200" b="0" i="0" u="none" strike="noStrike" kern="1200" baseline="0" dirty="0">
                <a:solidFill>
                  <a:schemeClr val="tx1"/>
                </a:solidFill>
                <a:latin typeface="+mn-lt"/>
                <a:ea typeface="+mn-ea"/>
                <a:cs typeface="+mn-cs"/>
              </a:rPr>
              <a:t>Climb </a:t>
            </a:r>
            <a:r>
              <a:rPr lang="en-GB" sz="1200" b="1" i="0" u="none" strike="noStrike" kern="1200" baseline="0" dirty="0">
                <a:solidFill>
                  <a:schemeClr val="tx1"/>
                </a:solidFill>
                <a:latin typeface="+mn-lt"/>
                <a:ea typeface="+mn-ea"/>
                <a:cs typeface="+mn-cs"/>
              </a:rPr>
              <a:t>£294 </a:t>
            </a:r>
            <a:r>
              <a:rPr lang="en-GB" sz="1200" b="0" i="0" u="none" strike="noStrike" kern="1200" baseline="0" dirty="0">
                <a:solidFill>
                  <a:schemeClr val="tx1"/>
                </a:solidFill>
                <a:latin typeface="+mn-lt"/>
                <a:ea typeface="+mn-ea"/>
                <a:cs typeface="+mn-cs"/>
              </a:rPr>
              <a:t>Cycle </a:t>
            </a:r>
            <a:r>
              <a:rPr lang="en-GB" sz="1200" b="1" i="0" u="none" strike="noStrike" kern="1200" baseline="0" dirty="0">
                <a:solidFill>
                  <a:schemeClr val="tx1"/>
                </a:solidFill>
                <a:latin typeface="+mn-lt"/>
                <a:ea typeface="+mn-ea"/>
                <a:cs typeface="+mn-cs"/>
              </a:rPr>
              <a:t>£226</a:t>
            </a: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Run </a:t>
            </a:r>
            <a:r>
              <a:rPr lang="en-GB" sz="1200" b="1" i="0" u="none" strike="noStrike" kern="1200" baseline="0" dirty="0">
                <a:solidFill>
                  <a:schemeClr val="tx1"/>
                </a:solidFill>
                <a:latin typeface="+mn-lt"/>
                <a:ea typeface="+mn-ea"/>
                <a:cs typeface="+mn-cs"/>
              </a:rPr>
              <a:t>£124 </a:t>
            </a:r>
            <a:r>
              <a:rPr lang="en-GB" sz="1200" b="0" i="0" u="none" strike="noStrike" kern="1200" baseline="0" dirty="0">
                <a:solidFill>
                  <a:schemeClr val="tx1"/>
                </a:solidFill>
                <a:latin typeface="+mn-lt"/>
                <a:ea typeface="+mn-ea"/>
                <a:cs typeface="+mn-cs"/>
              </a:rPr>
              <a:t>Walk </a:t>
            </a:r>
            <a:r>
              <a:rPr lang="en-GB" sz="1200" b="1" i="0" u="none" strike="noStrike" kern="1200" baseline="0" dirty="0">
                <a:solidFill>
                  <a:schemeClr val="tx1"/>
                </a:solidFill>
                <a:latin typeface="+mn-lt"/>
                <a:ea typeface="+mn-ea"/>
                <a:cs typeface="+mn-cs"/>
              </a:rPr>
              <a:t>£156</a:t>
            </a:r>
          </a:p>
          <a:p>
            <a:r>
              <a:rPr lang="en-GB" sz="1200" b="0" i="0" u="none" strike="noStrike" kern="1200" baseline="0" dirty="0">
                <a:solidFill>
                  <a:schemeClr val="tx1"/>
                </a:solidFill>
                <a:latin typeface="+mn-lt"/>
                <a:ea typeface="+mn-ea"/>
                <a:cs typeface="+mn-cs"/>
              </a:rPr>
              <a:t>Climb </a:t>
            </a:r>
            <a:r>
              <a:rPr lang="en-GB" sz="1200" b="1" i="0" u="none" strike="noStrike" kern="1200" baseline="0" dirty="0">
                <a:solidFill>
                  <a:schemeClr val="tx1"/>
                </a:solidFill>
                <a:latin typeface="+mn-lt"/>
                <a:ea typeface="+mn-ea"/>
                <a:cs typeface="+mn-cs"/>
              </a:rPr>
              <a:t>£294 </a:t>
            </a:r>
            <a:r>
              <a:rPr lang="en-GB" sz="1200" b="0" i="0" u="none" strike="noStrike" kern="1200" baseline="0" dirty="0">
                <a:solidFill>
                  <a:schemeClr val="tx1"/>
                </a:solidFill>
                <a:latin typeface="+mn-lt"/>
                <a:ea typeface="+mn-ea"/>
                <a:cs typeface="+mn-cs"/>
              </a:rPr>
              <a:t>Cycle </a:t>
            </a:r>
            <a:r>
              <a:rPr lang="en-GB" sz="1200" b="1" i="0" u="none" strike="noStrike" kern="1200" baseline="0" dirty="0">
                <a:solidFill>
                  <a:schemeClr val="tx1"/>
                </a:solidFill>
                <a:latin typeface="+mn-lt"/>
                <a:ea typeface="+mn-ea"/>
                <a:cs typeface="+mn-cs"/>
              </a:rPr>
              <a:t>£226</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£205 - Hard</a:t>
            </a:r>
          </a:p>
          <a:p>
            <a:r>
              <a:rPr lang="en-GB" sz="1200" b="1" i="0" u="none" strike="noStrike" kern="1200" baseline="0" dirty="0">
                <a:solidFill>
                  <a:schemeClr val="tx1"/>
                </a:solidFill>
                <a:latin typeface="+mn-lt"/>
                <a:ea typeface="+mn-ea"/>
                <a:cs typeface="+mn-cs"/>
              </a:rPr>
              <a:t>£180 – Medium</a:t>
            </a:r>
          </a:p>
          <a:p>
            <a:r>
              <a:rPr lang="en-GB" sz="1200" b="1" i="0" u="none" strike="noStrike" kern="1200" baseline="0" dirty="0">
                <a:solidFill>
                  <a:schemeClr val="tx1"/>
                </a:solidFill>
                <a:latin typeface="+mn-lt"/>
                <a:ea typeface="+mn-ea"/>
                <a:cs typeface="+mn-cs"/>
              </a:rPr>
              <a:t>£174 - Easy</a:t>
            </a:r>
            <a:endParaRPr lang="en-GB" sz="1200" b="0"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37% </a:t>
            </a:r>
            <a:r>
              <a:rPr lang="en-GB" sz="1200" b="0" i="0" u="none" strike="noStrike" kern="1200" baseline="0" dirty="0">
                <a:solidFill>
                  <a:schemeClr val="tx1"/>
                </a:solidFill>
                <a:latin typeface="+mn-lt"/>
                <a:ea typeface="+mn-ea"/>
                <a:cs typeface="+mn-cs"/>
              </a:rPr>
              <a:t>Run</a:t>
            </a:r>
          </a:p>
          <a:p>
            <a:r>
              <a:rPr lang="en-GB" sz="1200" b="1" i="0" u="none" strike="noStrike" kern="1200" baseline="0" dirty="0">
                <a:solidFill>
                  <a:schemeClr val="tx1"/>
                </a:solidFill>
                <a:latin typeface="+mn-lt"/>
                <a:ea typeface="+mn-ea"/>
                <a:cs typeface="+mn-cs"/>
              </a:rPr>
              <a:t>24% </a:t>
            </a:r>
            <a:r>
              <a:rPr lang="en-GB" sz="1200" b="0" i="0" u="none" strike="noStrike" kern="1200" baseline="0" dirty="0">
                <a:solidFill>
                  <a:schemeClr val="tx1"/>
                </a:solidFill>
                <a:latin typeface="+mn-lt"/>
                <a:ea typeface="+mn-ea"/>
                <a:cs typeface="+mn-cs"/>
              </a:rPr>
              <a:t>Pick your own</a:t>
            </a:r>
          </a:p>
          <a:p>
            <a:r>
              <a:rPr lang="en-GB" sz="1200" b="1" i="0" u="none" strike="noStrike" kern="1200" baseline="0" dirty="0">
                <a:solidFill>
                  <a:schemeClr val="tx1"/>
                </a:solidFill>
                <a:latin typeface="+mn-lt"/>
                <a:ea typeface="+mn-ea"/>
                <a:cs typeface="+mn-cs"/>
              </a:rPr>
              <a:t>22% </a:t>
            </a:r>
            <a:r>
              <a:rPr lang="en-GB" sz="1200" b="0" i="0" u="none" strike="noStrike" kern="1200" baseline="0" dirty="0">
                <a:solidFill>
                  <a:schemeClr val="tx1"/>
                </a:solidFill>
                <a:latin typeface="+mn-lt"/>
                <a:ea typeface="+mn-ea"/>
                <a:cs typeface="+mn-cs"/>
              </a:rPr>
              <a:t>Walk</a:t>
            </a:r>
          </a:p>
          <a:p>
            <a:r>
              <a:rPr lang="en-GB" sz="1200" b="1" i="0" u="none" strike="noStrike" kern="1200" baseline="0" dirty="0">
                <a:solidFill>
                  <a:schemeClr val="tx1"/>
                </a:solidFill>
                <a:latin typeface="+mn-lt"/>
                <a:ea typeface="+mn-ea"/>
                <a:cs typeface="+mn-cs"/>
              </a:rPr>
              <a:t>9% </a:t>
            </a:r>
            <a:r>
              <a:rPr lang="en-GB" sz="1200" b="0" i="0" u="none" strike="noStrike" kern="1200" baseline="0" dirty="0">
                <a:solidFill>
                  <a:schemeClr val="tx1"/>
                </a:solidFill>
                <a:latin typeface="+mn-lt"/>
                <a:ea typeface="+mn-ea"/>
                <a:cs typeface="+mn-cs"/>
              </a:rPr>
              <a:t>Cycle</a:t>
            </a:r>
          </a:p>
          <a:p>
            <a:r>
              <a:rPr lang="en-GB" sz="1200" b="1" i="0" u="none" strike="noStrike" kern="1200" baseline="0" dirty="0">
                <a:solidFill>
                  <a:schemeClr val="tx1"/>
                </a:solidFill>
                <a:latin typeface="+mn-lt"/>
                <a:ea typeface="+mn-ea"/>
                <a:cs typeface="+mn-cs"/>
              </a:rPr>
              <a:t>1% </a:t>
            </a:r>
            <a:r>
              <a:rPr lang="en-GB" sz="1200" b="0" i="0" u="none" strike="noStrike" kern="1200" baseline="0" dirty="0">
                <a:solidFill>
                  <a:schemeClr val="tx1"/>
                </a:solidFill>
                <a:latin typeface="+mn-lt"/>
                <a:ea typeface="+mn-ea"/>
                <a:cs typeface="+mn-cs"/>
              </a:rPr>
              <a:t>Climb</a:t>
            </a:r>
          </a:p>
          <a:p>
            <a:r>
              <a:rPr lang="en-GB" sz="1200" b="1" i="0" u="none" strike="noStrike" kern="1200" baseline="0" dirty="0">
                <a:solidFill>
                  <a:schemeClr val="tx1"/>
                </a:solidFill>
                <a:latin typeface="+mn-lt"/>
                <a:ea typeface="+mn-ea"/>
                <a:cs typeface="+mn-cs"/>
              </a:rPr>
              <a:t>7% </a:t>
            </a:r>
            <a:r>
              <a:rPr lang="en-GB" sz="1200" b="0" i="0" u="none" strike="noStrike" kern="1200" baseline="0" dirty="0">
                <a:solidFill>
                  <a:schemeClr val="tx1"/>
                </a:solidFill>
                <a:latin typeface="+mn-lt"/>
                <a:ea typeface="+mn-ea"/>
                <a:cs typeface="+mn-cs"/>
              </a:rPr>
              <a:t>Non-physical events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 36% allowed participants to pick their own distance</a:t>
            </a:r>
          </a:p>
          <a:p>
            <a:r>
              <a:rPr lang="en-GB" sz="1200" b="1" i="0" u="none" strike="noStrike" kern="1200" baseline="0" dirty="0">
                <a:solidFill>
                  <a:schemeClr val="tx1"/>
                </a:solidFill>
                <a:latin typeface="+mn-lt"/>
                <a:ea typeface="+mn-ea"/>
                <a:cs typeface="+mn-cs"/>
              </a:rPr>
              <a:t>• 25% offered a limited choice</a:t>
            </a:r>
          </a:p>
          <a:p>
            <a:r>
              <a:rPr lang="en-GB" sz="1200" b="1" i="0" u="none" strike="noStrike" kern="1200" baseline="0" dirty="0">
                <a:solidFill>
                  <a:schemeClr val="tx1"/>
                </a:solidFill>
                <a:latin typeface="+mn-lt"/>
                <a:ea typeface="+mn-ea"/>
                <a:cs typeface="+mn-cs"/>
              </a:rPr>
              <a:t>• 39% set a specific challenge</a:t>
            </a:r>
          </a:p>
        </p:txBody>
      </p:sp>
      <p:sp>
        <p:nvSpPr>
          <p:cNvPr id="4" name="Slide Number Placeholder 3"/>
          <p:cNvSpPr>
            <a:spLocks noGrp="1"/>
          </p:cNvSpPr>
          <p:nvPr>
            <p:ph type="sldNum" sz="quarter" idx="5"/>
          </p:nvPr>
        </p:nvSpPr>
        <p:spPr/>
        <p:txBody>
          <a:bodyPr/>
          <a:lstStyle/>
          <a:p>
            <a:fld id="{712A556A-97B2-4036-8BEC-59C7420084E3}" type="slidenum">
              <a:rPr lang="en-GB" smtClean="0"/>
              <a:t>3</a:t>
            </a:fld>
            <a:endParaRPr lang="en-GB"/>
          </a:p>
        </p:txBody>
      </p:sp>
    </p:spTree>
    <p:extLst>
      <p:ext uri="{BB962C8B-B14F-4D97-AF65-F5344CB8AC3E}">
        <p14:creationId xmlns:p14="http://schemas.microsoft.com/office/powerpoint/2010/main" val="97342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Content shared by employees receives 8x more engagement vs. same content shared by companies &gt; remember as well as employees to use Trustee, volunteer, community voices. </a:t>
            </a:r>
          </a:p>
          <a:p>
            <a:endParaRPr lang="en-GB"/>
          </a:p>
          <a:p>
            <a:endParaRPr lang="en-GB"/>
          </a:p>
          <a:p>
            <a:r>
              <a:rPr lang="en-GB"/>
              <a:t>At RNIB we aim for 2 posts a week on </a:t>
            </a:r>
            <a:r>
              <a:rPr lang="en-GB" err="1"/>
              <a:t>Linkedin</a:t>
            </a:r>
            <a:r>
              <a:rPr lang="en-GB"/>
              <a:t>. </a:t>
            </a:r>
          </a:p>
          <a:p>
            <a:endParaRPr lang="en-GB"/>
          </a:p>
        </p:txBody>
      </p:sp>
      <p:sp>
        <p:nvSpPr>
          <p:cNvPr id="4" name="Slide Number Placeholder 3"/>
          <p:cNvSpPr>
            <a:spLocks noGrp="1"/>
          </p:cNvSpPr>
          <p:nvPr>
            <p:ph type="sldNum" sz="quarter" idx="5"/>
          </p:nvPr>
        </p:nvSpPr>
        <p:spPr/>
        <p:txBody>
          <a:bodyPr/>
          <a:lstStyle/>
          <a:p>
            <a:fld id="{712A556A-97B2-4036-8BEC-59C7420084E3}" type="slidenum">
              <a:rPr lang="en-GB" smtClean="0"/>
              <a:t>21</a:t>
            </a:fld>
            <a:endParaRPr lang="en-GB"/>
          </a:p>
        </p:txBody>
      </p:sp>
    </p:spTree>
    <p:extLst>
      <p:ext uri="{BB962C8B-B14F-4D97-AF65-F5344CB8AC3E}">
        <p14:creationId xmlns:p14="http://schemas.microsoft.com/office/powerpoint/2010/main" val="334508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r>
              <a:rPr lang="en-GB"/>
              <a:t>Use TikTok to engage, entertain and motivate people to fundraise/donate.</a:t>
            </a:r>
          </a:p>
          <a:p>
            <a:endParaRPr lang="en-GB"/>
          </a:p>
          <a:p>
            <a:r>
              <a:rPr lang="en-GB"/>
              <a:t>Red Cross are doing great things – celeb fundraisers: Lewis Capaldi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DA09-EA47-4808-9CBD-6C92EE15CF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19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While organic social is all about engagement, paid is all about conversions. </a:t>
            </a:r>
          </a:p>
          <a:p>
            <a:endParaRPr lang="en-GB"/>
          </a:p>
          <a:p>
            <a:r>
              <a:rPr lang="en-GB"/>
              <a:t>Using advertising on social media allows us to reach larger audiences, different people and highly targeted groups. </a:t>
            </a:r>
            <a:endParaRPr lang="en-GB">
              <a:cs typeface="Calibri"/>
            </a:endParaRPr>
          </a:p>
          <a:p>
            <a:endParaRPr lang="en-GB"/>
          </a:p>
          <a:p>
            <a:r>
              <a:rPr lang="en-GB"/>
              <a:t>Explain prospecting and retargeting. </a:t>
            </a:r>
          </a:p>
          <a:p>
            <a:endParaRPr lang="en-GB">
              <a:cs typeface="Calibri"/>
            </a:endParaRPr>
          </a:p>
          <a:p>
            <a:r>
              <a:rPr lang="en-GB" err="1">
                <a:cs typeface="Calibri"/>
              </a:rPr>
              <a:t>FAcebook</a:t>
            </a:r>
            <a:r>
              <a:rPr lang="en-GB">
                <a:cs typeface="Calibri"/>
              </a:rPr>
              <a:t> most affordable, best targeting, easiest platform to manage. </a:t>
            </a:r>
          </a:p>
          <a:p>
            <a:endParaRPr lang="en-GB"/>
          </a:p>
          <a:p>
            <a:r>
              <a:rPr lang="en-GB"/>
              <a:t>UGC content working better for us than polished graphics: photos better than text-led in terms of statics. Short and sweet copy. </a:t>
            </a:r>
            <a:endParaRPr lang="en-GB">
              <a:cs typeface="Calibri"/>
            </a:endParaRPr>
          </a:p>
          <a:p>
            <a:endParaRPr lang="en-GB"/>
          </a:p>
          <a:p>
            <a:r>
              <a:rPr lang="en-GB"/>
              <a:t>Small budget versus large: boosting Facebook posts to reach more people. </a:t>
            </a:r>
            <a:endParaRPr lang="en-GB">
              <a:cs typeface="Calibri"/>
            </a:endParaRPr>
          </a:p>
          <a:p>
            <a:endParaRPr lang="en-GB"/>
          </a:p>
          <a:p>
            <a:endParaRPr lang="en-GB"/>
          </a:p>
          <a:p>
            <a:r>
              <a:rPr lang="en-GB"/>
              <a:t> </a:t>
            </a:r>
            <a:endParaRPr lang="en-GB">
              <a:cs typeface="Calibri"/>
            </a:endParaRPr>
          </a:p>
        </p:txBody>
      </p:sp>
      <p:sp>
        <p:nvSpPr>
          <p:cNvPr id="4" name="Slide Number Placeholder 3"/>
          <p:cNvSpPr>
            <a:spLocks noGrp="1"/>
          </p:cNvSpPr>
          <p:nvPr>
            <p:ph type="sldNum" sz="quarter" idx="5"/>
          </p:nvPr>
        </p:nvSpPr>
        <p:spPr/>
        <p:txBody>
          <a:bodyPr/>
          <a:lstStyle/>
          <a:p>
            <a:fld id="{A923DA09-EA47-4808-9CBD-6C92EE15CF6B}" type="slidenum">
              <a:rPr lang="en-GB" smtClean="0"/>
              <a:t>23</a:t>
            </a:fld>
            <a:endParaRPr lang="en-GB"/>
          </a:p>
        </p:txBody>
      </p:sp>
    </p:spTree>
    <p:extLst>
      <p:ext uri="{BB962C8B-B14F-4D97-AF65-F5344CB8AC3E}">
        <p14:creationId xmlns:p14="http://schemas.microsoft.com/office/powerpoint/2010/main" val="2199295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23DA09-EA47-4808-9CBD-6C92EE15CF6B}" type="slidenum">
              <a:rPr lang="en-GB" smtClean="0"/>
              <a:t>24</a:t>
            </a:fld>
            <a:endParaRPr lang="en-GB"/>
          </a:p>
        </p:txBody>
      </p:sp>
    </p:spTree>
    <p:extLst>
      <p:ext uri="{BB962C8B-B14F-4D97-AF65-F5344CB8AC3E}">
        <p14:creationId xmlns:p14="http://schemas.microsoft.com/office/powerpoint/2010/main" val="35276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Slide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t>Fundraisers pick a distance to walk, run, cycle or swim over a month, which represents a part of the journey a refugee would make to reach safety.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a:latin typeface="Arial" panose="020B0604020202020204" pitchFamily="34" charset="0"/>
                <a:cs typeface="Arial" panose="020B0604020202020204" pitchFamily="34" charset="0"/>
              </a:rPr>
              <a:t>Why this is a great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latin typeface="Arial" panose="020B0604020202020204" pitchFamily="34" charset="0"/>
                <a:cs typeface="Arial" panose="020B0604020202020204" pitchFamily="34" charset="0"/>
              </a:rPr>
              <a:t>Directly links to the charity 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latin typeface="Arial" panose="020B0604020202020204" pitchFamily="34" charset="0"/>
                <a:cs typeface="Arial" panose="020B0604020202020204" pitchFamily="34" charset="0"/>
              </a:rPr>
              <a:t>Gives options, attracting different fitness abilities but doesn’t make it too broad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latin typeface="Arial" panose="020B0604020202020204" pitchFamily="34" charset="0"/>
                <a:cs typeface="Arial" panose="020B0604020202020204" pitchFamily="34" charset="0"/>
              </a:rPr>
              <a:t>Simple adverts/marketing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latin typeface="Arial" panose="020B0604020202020204" pitchFamily="34" charset="0"/>
                <a:cs typeface="Arial" panose="020B0604020202020204" pitchFamily="34" charset="0"/>
              </a:rPr>
              <a:t>Targeted warm supporters and colder health &amp; fitness audiences</a:t>
            </a:r>
            <a:endParaRPr lang="en-GB"/>
          </a:p>
          <a:p>
            <a:endParaRPr lang="en-GB"/>
          </a:p>
          <a:p>
            <a:r>
              <a:rPr lang="en-GB"/>
              <a:t>Other great example – Marathon in a month/Children with bone cancer</a:t>
            </a:r>
          </a:p>
        </p:txBody>
      </p:sp>
      <p:sp>
        <p:nvSpPr>
          <p:cNvPr id="4" name="Slide Number Placeholder 3"/>
          <p:cNvSpPr>
            <a:spLocks noGrp="1"/>
          </p:cNvSpPr>
          <p:nvPr>
            <p:ph type="sldNum" sz="quarter" idx="5"/>
          </p:nvPr>
        </p:nvSpPr>
        <p:spPr/>
        <p:txBody>
          <a:bodyPr/>
          <a:lstStyle/>
          <a:p>
            <a:fld id="{712A556A-97B2-4036-8BEC-59C7420084E3}" type="slidenum">
              <a:rPr lang="en-GB" smtClean="0"/>
              <a:t>4</a:t>
            </a:fld>
            <a:endParaRPr lang="en-GB"/>
          </a:p>
        </p:txBody>
      </p:sp>
    </p:spTree>
    <p:extLst>
      <p:ext uri="{BB962C8B-B14F-4D97-AF65-F5344CB8AC3E}">
        <p14:creationId xmlns:p14="http://schemas.microsoft.com/office/powerpoint/2010/main" val="368829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2A556A-97B2-4036-8BEC-59C7420084E3}" type="slidenum">
              <a:rPr lang="en-GB" smtClean="0"/>
              <a:t>5</a:t>
            </a:fld>
            <a:endParaRPr lang="en-GB"/>
          </a:p>
        </p:txBody>
      </p:sp>
    </p:spTree>
    <p:extLst>
      <p:ext uri="{BB962C8B-B14F-4D97-AF65-F5344CB8AC3E}">
        <p14:creationId xmlns:p14="http://schemas.microsoft.com/office/powerpoint/2010/main" val="413901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Website/landing page</a:t>
            </a:r>
          </a:p>
          <a:p>
            <a:pPr marL="171450" indent="-171450">
              <a:buFontTx/>
              <a:buChar char="-"/>
            </a:pPr>
            <a:r>
              <a:rPr lang="en-GB" dirty="0"/>
              <a:t>This is your shop front, you want as much engaging content on there as possible to keep people browsing &amp; ultimately convince them to get involved</a:t>
            </a:r>
          </a:p>
          <a:p>
            <a:pPr marL="171450" indent="-171450">
              <a:buFontTx/>
              <a:buChar char="-"/>
            </a:pPr>
            <a:r>
              <a:rPr lang="en-GB" dirty="0"/>
              <a:t>Sign up buttons are clear and obvious</a:t>
            </a:r>
          </a:p>
          <a:p>
            <a:pPr marL="171450" indent="-171450">
              <a:buFontTx/>
              <a:buChar char="-"/>
            </a:pPr>
            <a:r>
              <a:rPr lang="en-GB" dirty="0"/>
              <a:t>Include real supporters and their stories as much as possible</a:t>
            </a:r>
          </a:p>
          <a:p>
            <a:endParaRPr lang="en-GB" dirty="0"/>
          </a:p>
          <a:p>
            <a:r>
              <a:rPr lang="en-GB" dirty="0"/>
              <a:t>Facebook</a:t>
            </a:r>
          </a:p>
          <a:p>
            <a:pPr marL="171450" indent="-171450">
              <a:buFontTx/>
              <a:buChar char="-"/>
            </a:pPr>
            <a:r>
              <a:rPr lang="en-GB" dirty="0"/>
              <a:t>Identify key target audiences, e.g. people interested in sight loss or health and fitness</a:t>
            </a:r>
          </a:p>
          <a:p>
            <a:pPr marL="171450" indent="-171450">
              <a:buFontTx/>
              <a:buChar char="-"/>
            </a:pPr>
            <a:r>
              <a:rPr lang="en-GB" dirty="0"/>
              <a:t>Tested different copy &amp; call to actions</a:t>
            </a:r>
          </a:p>
          <a:p>
            <a:pPr marL="171450" indent="-171450">
              <a:buFontTx/>
              <a:buChar char="-"/>
            </a:pPr>
            <a:r>
              <a:rPr lang="en-GB" dirty="0"/>
              <a:t>Tested different images &amp; videos</a:t>
            </a:r>
          </a:p>
          <a:p>
            <a:pPr marL="0" indent="0">
              <a:buFontTx/>
              <a:buNone/>
            </a:pPr>
            <a:r>
              <a:rPr lang="en-GB" dirty="0"/>
              <a:t>Most successful videos &amp; images were the cheapest ones that we asked staff to produce, talking into camera whilst running</a:t>
            </a:r>
          </a:p>
          <a:p>
            <a:pPr marL="171450" indent="-171450">
              <a:buFontTx/>
              <a:buChar char="-"/>
            </a:pPr>
            <a:endParaRPr lang="en-GB" dirty="0"/>
          </a:p>
          <a:p>
            <a:pPr marL="0" indent="0">
              <a:buFontTx/>
              <a:buNone/>
            </a:pPr>
            <a:r>
              <a:rPr lang="en-GB" dirty="0"/>
              <a:t>Search marketing </a:t>
            </a:r>
          </a:p>
          <a:p>
            <a:pPr marL="171450" indent="-171450">
              <a:buFontTx/>
              <a:buChar char="-"/>
            </a:pPr>
            <a:r>
              <a:rPr lang="en-GB" dirty="0"/>
              <a:t>Identified key word list of search terms that people were likely to google for a virtual challenge, or if they were interested in a running challenge or fitness, e.g. ‘virtual running event’, ‘running’, ‘virtual challenge’</a:t>
            </a:r>
          </a:p>
          <a:p>
            <a:pPr marL="171450" indent="-171450">
              <a:buFontTx/>
              <a:buChar char="-"/>
            </a:pPr>
            <a:r>
              <a:rPr lang="en-GB" dirty="0"/>
              <a:t>Made sure these key words also included within the copy on our webpage</a:t>
            </a:r>
          </a:p>
          <a:p>
            <a:pPr marL="171450" indent="-171450">
              <a:buFontTx/>
              <a:buChar char="-"/>
            </a:pPr>
            <a:r>
              <a:rPr lang="en-GB" dirty="0"/>
              <a:t>Make the most of the free Google Grant for AdWords</a:t>
            </a:r>
          </a:p>
          <a:p>
            <a:pPr marL="0" indent="0">
              <a:buFontTx/>
              <a:buNone/>
            </a:pPr>
            <a:endParaRPr lang="en-GB" dirty="0"/>
          </a:p>
          <a:p>
            <a:pPr marL="0" indent="0">
              <a:buFontTx/>
              <a:buNone/>
            </a:pPr>
            <a:r>
              <a:rPr lang="en-GB" dirty="0"/>
              <a:t>Display</a:t>
            </a:r>
          </a:p>
          <a:p>
            <a:pPr marL="0" indent="0">
              <a:buFontTx/>
              <a:buNone/>
            </a:pPr>
            <a:r>
              <a:rPr lang="en-GB" dirty="0"/>
              <a:t>- Tested small budgets on display marketing, targeting people who were visiting health and fitness sites, first time we’ve done this and it was our third most successful traffic driver to the website</a:t>
            </a:r>
          </a:p>
          <a:p>
            <a:pPr marL="0" indent="0">
              <a:buFontTx/>
              <a:buNone/>
            </a:pPr>
            <a:endParaRPr lang="en-GB" dirty="0"/>
          </a:p>
          <a:p>
            <a:pPr marL="0" indent="0">
              <a:buFontTx/>
              <a:buNone/>
            </a:pPr>
            <a:r>
              <a:rPr lang="en-GB" dirty="0"/>
              <a:t>Email</a:t>
            </a:r>
          </a:p>
          <a:p>
            <a:pPr marL="171450" indent="-171450">
              <a:buFontTx/>
              <a:buChar char="-"/>
            </a:pPr>
            <a:r>
              <a:rPr lang="en-GB" dirty="0"/>
              <a:t>Series of emails to past challenge event supporters last 3 years with consent to contact by email</a:t>
            </a:r>
          </a:p>
          <a:p>
            <a:pPr marL="171450" indent="-171450">
              <a:buFontTx/>
              <a:buChar char="-"/>
            </a:pPr>
            <a:r>
              <a:rPr lang="en-GB" dirty="0"/>
              <a:t>This activity drove traffic to the website, but resulted in only small number of direct conversions &amp; wasn’t a huge success</a:t>
            </a:r>
          </a:p>
          <a:p>
            <a:pPr marL="0" indent="0">
              <a:buFontTx/>
              <a:buNone/>
            </a:pPr>
            <a:endParaRPr lang="en-GB" dirty="0"/>
          </a:p>
          <a:p>
            <a:pPr marL="0" indent="0">
              <a:buFontTx/>
              <a:buNone/>
            </a:pPr>
            <a:r>
              <a:rPr lang="en-GB" dirty="0"/>
              <a:t>Google and Facebook analytics</a:t>
            </a:r>
          </a:p>
          <a:p>
            <a:pPr marL="171450" indent="-171450">
              <a:buFontTx/>
              <a:buChar char="-"/>
            </a:pPr>
            <a:r>
              <a:rPr lang="en-GB" dirty="0"/>
              <a:t>Look at this everyday to understand how your webpage and your social media activity is performing</a:t>
            </a:r>
          </a:p>
          <a:p>
            <a:pPr marL="171450" indent="-171450">
              <a:buFontTx/>
              <a:buChar char="-"/>
            </a:pPr>
            <a:r>
              <a:rPr lang="en-GB" dirty="0"/>
              <a:t>How many people are visiting and what marketing channels are they coming from</a:t>
            </a:r>
          </a:p>
          <a:p>
            <a:pPr marL="171450" indent="-171450">
              <a:buFontTx/>
              <a:buChar char="-"/>
            </a:pPr>
            <a:r>
              <a:rPr lang="en-GB" dirty="0"/>
              <a:t>How much time are people spending on your webpage, can you think of ways to get people to stick around for longer by adding more engaging content</a:t>
            </a:r>
          </a:p>
        </p:txBody>
      </p:sp>
      <p:sp>
        <p:nvSpPr>
          <p:cNvPr id="4" name="Slide Number Placeholder 3"/>
          <p:cNvSpPr>
            <a:spLocks noGrp="1"/>
          </p:cNvSpPr>
          <p:nvPr>
            <p:ph type="sldNum" sz="quarter" idx="5"/>
          </p:nvPr>
        </p:nvSpPr>
        <p:spPr/>
        <p:txBody>
          <a:bodyPr/>
          <a:lstStyle/>
          <a:p>
            <a:fld id="{712A556A-97B2-4036-8BEC-59C7420084E3}" type="slidenum">
              <a:rPr lang="en-GB" smtClean="0"/>
              <a:t>6</a:t>
            </a:fld>
            <a:endParaRPr lang="en-GB"/>
          </a:p>
        </p:txBody>
      </p:sp>
    </p:spTree>
    <p:extLst>
      <p:ext uri="{BB962C8B-B14F-4D97-AF65-F5344CB8AC3E}">
        <p14:creationId xmlns:p14="http://schemas.microsoft.com/office/powerpoint/2010/main" val="402757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None/>
            </a:pPr>
            <a:r>
              <a:rPr lang="en-GB" sz="2600" b="1" dirty="0">
                <a:latin typeface="Arial" panose="020B0604020202020204" pitchFamily="34" charset="0"/>
                <a:cs typeface="Arial" panose="020B0604020202020204" pitchFamily="34" charset="0"/>
              </a:rPr>
              <a:t>Sign up process</a:t>
            </a:r>
          </a:p>
          <a:p>
            <a:pPr marL="0" lvl="0" indent="0" algn="l">
              <a:buNone/>
            </a:pPr>
            <a:r>
              <a:rPr lang="en-GB" sz="2600" dirty="0">
                <a:latin typeface="Arial" panose="020B0604020202020204" pitchFamily="34" charset="0"/>
                <a:cs typeface="Arial" panose="020B0604020202020204" pitchFamily="34" charset="0"/>
              </a:rPr>
              <a:t>We usually use standard donation forms to sign up challenge event supporters because people usually pay an entry fee &amp; we work with a company called Committed Giving.</a:t>
            </a:r>
          </a:p>
          <a:p>
            <a:pPr marL="0" lvl="0" indent="0" algn="l">
              <a:buNone/>
            </a:pPr>
            <a:r>
              <a:rPr lang="en-GB" sz="2600" dirty="0">
                <a:latin typeface="Arial" panose="020B0604020202020204" pitchFamily="34" charset="0"/>
                <a:cs typeface="Arial" panose="020B0604020202020204" pitchFamily="34" charset="0"/>
              </a:rPr>
              <a:t>For Marathon Mates, because it was free, for the first time we ran our sign up directly via JustGiving, so sign up for the event and setting up a fundraising page were combined. </a:t>
            </a:r>
          </a:p>
          <a:p>
            <a:pPr marL="0" lvl="0" indent="0" algn="l">
              <a:buNone/>
            </a:pPr>
            <a:r>
              <a:rPr lang="en-GB" sz="2600" dirty="0">
                <a:latin typeface="Arial" panose="020B0604020202020204" pitchFamily="34" charset="0"/>
                <a:cs typeface="Arial" panose="020B0604020202020204" pitchFamily="34" charset="0"/>
              </a:rPr>
              <a:t>Some issues with this, our conversion rate was low, couldn’t track all analytics, only contact details collected, and made more complicated by people taking part in pairs</a:t>
            </a:r>
          </a:p>
          <a:p>
            <a:pPr marL="0" lvl="0" indent="0" algn="l">
              <a:buNone/>
            </a:pPr>
            <a:r>
              <a:rPr lang="en-GB" sz="2600" dirty="0">
                <a:latin typeface="Arial" panose="020B0604020202020204" pitchFamily="34" charset="0"/>
                <a:cs typeface="Arial" panose="020B0604020202020204" pitchFamily="34" charset="0"/>
              </a:rPr>
              <a:t>Next year we are going to test signing people up via our standard donation form, and ask them to set up a fundraising page afterwards</a:t>
            </a:r>
          </a:p>
          <a:p>
            <a:pPr marL="0" lvl="0" indent="0" algn="l">
              <a:buNone/>
            </a:pPr>
            <a:endParaRPr lang="en-GB" sz="2600" dirty="0">
              <a:latin typeface="Arial" panose="020B0604020202020204" pitchFamily="34" charset="0"/>
              <a:cs typeface="Arial" panose="020B0604020202020204" pitchFamily="34" charset="0"/>
            </a:endParaRPr>
          </a:p>
          <a:p>
            <a:pPr marL="0" lvl="0" indent="0" algn="l">
              <a:buNone/>
            </a:pPr>
            <a:r>
              <a:rPr lang="en-GB" sz="2600" dirty="0">
                <a:latin typeface="Arial" panose="020B0604020202020204" pitchFamily="34" charset="0"/>
                <a:cs typeface="Arial" panose="020B0604020202020204" pitchFamily="34" charset="0"/>
              </a:rPr>
              <a:t>Another simple option is event sign up form via Facebook – Marathon in a Month Children with Bone Cancer – used simple FB form and then added people to FB group, people were then asked to set up a fundraising page by emailing the events email with the link and their t-shirt size</a:t>
            </a:r>
          </a:p>
          <a:p>
            <a:pPr marL="0" lvl="0" indent="0" algn="l">
              <a:buNone/>
            </a:pPr>
            <a:endParaRPr lang="en-GB" sz="2600" dirty="0">
              <a:latin typeface="Arial" panose="020B0604020202020204" pitchFamily="34" charset="0"/>
              <a:cs typeface="Arial" panose="020B0604020202020204" pitchFamily="34" charset="0"/>
            </a:endParaRPr>
          </a:p>
          <a:p>
            <a:pPr marL="0" lvl="0" indent="0" algn="l">
              <a:buNone/>
            </a:pPr>
            <a:r>
              <a:rPr lang="en-GB" sz="2600" dirty="0">
                <a:latin typeface="Arial" panose="020B0604020202020204" pitchFamily="34" charset="0"/>
                <a:cs typeface="Arial" panose="020B0604020202020204" pitchFamily="34" charset="0"/>
              </a:rPr>
              <a:t>Keep the amount of sign up information to absolute minimum, to make the process as quick as possible</a:t>
            </a:r>
          </a:p>
          <a:p>
            <a:pPr marL="0" lvl="0" indent="0" algn="l">
              <a:buNone/>
            </a:pPr>
            <a:endParaRPr lang="en-GB" sz="2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latin typeface="Arial" panose="020B0604020202020204" pitchFamily="34" charset="0"/>
                <a:cs typeface="Arial" panose="020B0604020202020204" pitchFamily="34" charset="0"/>
              </a:rPr>
              <a:t>Keep mobile in mind and review and test your sign up on mobile - 89% of our website visits were from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latin typeface="Arial" panose="020B0604020202020204" pitchFamily="34" charset="0"/>
                <a:cs typeface="Arial" panose="020B0604020202020204" pitchFamily="34" charset="0"/>
              </a:rPr>
              <a:t>Digital marketing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latin typeface="Arial" panose="020B0604020202020204" pitchFamily="34" charset="0"/>
                <a:cs typeface="Arial" panose="020B0604020202020204" pitchFamily="34" charset="0"/>
              </a:rPr>
              <a:t>If you don’t have any real images to use for adverts, just use stock images to start with, but start to replace these images with real people as they sign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latin typeface="Arial" panose="020B0604020202020204" pitchFamily="34" charset="0"/>
                <a:cs typeface="Arial" panose="020B0604020202020204" pitchFamily="34" charset="0"/>
              </a:rPr>
              <a:t>Ask everyone who signs up to share pictures of themselves and ask for consent to use in marketing</a:t>
            </a:r>
          </a:p>
          <a:p>
            <a:pPr lvl="0">
              <a:lnSpc>
                <a:spcPct val="120000"/>
              </a:lnSpc>
            </a:pPr>
            <a:endParaRPr lang="en-GB" sz="2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GB" sz="2800" b="1" dirty="0">
                <a:latin typeface="Arial" panose="020B0604020202020204" pitchFamily="34" charset="0"/>
                <a:cs typeface="Arial" panose="020B0604020202020204" pitchFamily="34" charset="0"/>
              </a:rPr>
              <a:t>Facebook marketing</a:t>
            </a:r>
          </a:p>
          <a:p>
            <a:pPr lvl="0">
              <a:lnSpc>
                <a:spcPct val="120000"/>
              </a:lnSpc>
            </a:pPr>
            <a:r>
              <a:rPr lang="en-GB" sz="2800" dirty="0">
                <a:latin typeface="Arial" panose="020B0604020202020204" pitchFamily="34" charset="0"/>
                <a:cs typeface="Arial" panose="020B0604020202020204" pitchFamily="34" charset="0"/>
              </a:rPr>
              <a:t>Test it out and see what works</a:t>
            </a:r>
          </a:p>
          <a:p>
            <a:pPr lvl="0">
              <a:lnSpc>
                <a:spcPct val="120000"/>
              </a:lnSpc>
            </a:pPr>
            <a:endParaRPr lang="en-GB" sz="2800" dirty="0">
              <a:latin typeface="Arial" panose="020B0604020202020204" pitchFamily="34" charset="0"/>
              <a:cs typeface="Arial" panose="020B0604020202020204" pitchFamily="34" charset="0"/>
            </a:endParaRPr>
          </a:p>
          <a:p>
            <a:pPr lvl="0">
              <a:lnSpc>
                <a:spcPct val="120000"/>
              </a:lnSpc>
            </a:pPr>
            <a:r>
              <a:rPr lang="en-GB" sz="2800" b="1" dirty="0">
                <a:latin typeface="Arial" panose="020B0604020202020204" pitchFamily="34" charset="0"/>
                <a:cs typeface="Arial" panose="020B0604020202020204" pitchFamily="34" charset="0"/>
              </a:rPr>
              <a:t>Big budgets not required</a:t>
            </a:r>
          </a:p>
          <a:p>
            <a:pPr lvl="0">
              <a:lnSpc>
                <a:spcPct val="120000"/>
              </a:lnSpc>
            </a:pPr>
            <a:r>
              <a:rPr lang="en-GB" sz="2800" dirty="0">
                <a:latin typeface="Arial" panose="020B0604020202020204" pitchFamily="34" charset="0"/>
                <a:cs typeface="Arial" panose="020B0604020202020204" pitchFamily="34" charset="0"/>
              </a:rPr>
              <a:t>Come up with an idea</a:t>
            </a:r>
          </a:p>
          <a:p>
            <a:pPr lvl="0">
              <a:lnSpc>
                <a:spcPct val="120000"/>
              </a:lnSpc>
            </a:pPr>
            <a:r>
              <a:rPr lang="en-GB" sz="2800" dirty="0">
                <a:latin typeface="Arial" panose="020B0604020202020204" pitchFamily="34" charset="0"/>
                <a:cs typeface="Arial" panose="020B0604020202020204" pitchFamily="34" charset="0"/>
              </a:rPr>
              <a:t>Get people to sign up by setting up a JustGiving page or via Facebook</a:t>
            </a:r>
          </a:p>
          <a:p>
            <a:pPr lvl="0">
              <a:lnSpc>
                <a:spcPct val="120000"/>
              </a:lnSpc>
            </a:pPr>
            <a:r>
              <a:rPr lang="en-GB" sz="2800" dirty="0">
                <a:latin typeface="Arial" panose="020B0604020202020204" pitchFamily="34" charset="0"/>
                <a:cs typeface="Arial" panose="020B0604020202020204" pitchFamily="34" charset="0"/>
              </a:rPr>
              <a:t>Create a campaign page on JustGiving so all your supporters are linked together</a:t>
            </a:r>
          </a:p>
          <a:p>
            <a:pPr lvl="0">
              <a:lnSpc>
                <a:spcPct val="120000"/>
              </a:lnSpc>
            </a:pPr>
            <a:r>
              <a:rPr lang="en-GB" sz="2800" dirty="0">
                <a:latin typeface="Arial" panose="020B0604020202020204" pitchFamily="34" charset="0"/>
                <a:cs typeface="Arial" panose="020B0604020202020204" pitchFamily="34" charset="0"/>
              </a:rPr>
              <a:t>And you’re away</a:t>
            </a:r>
            <a:endParaRPr lang="en-GB" sz="2800" b="0" dirty="0">
              <a:latin typeface="Arial" panose="020B0604020202020204" pitchFamily="34" charset="0"/>
              <a:cs typeface="Arial" panose="020B0604020202020204" pitchFamily="34" charset="0"/>
            </a:endParaRPr>
          </a:p>
          <a:p>
            <a:pPr lvl="0">
              <a:lnSpc>
                <a:spcPct val="120000"/>
              </a:lnSpc>
            </a:pPr>
            <a:endParaRPr lang="en-GB" sz="28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u="sng" dirty="0">
                <a:latin typeface="Arial" panose="020B0604020202020204" pitchFamily="34" charset="0"/>
                <a:cs typeface="Arial" panose="020B0604020202020204" pitchFamily="34" charset="0"/>
              </a:rPr>
              <a:t>HAND OVER TO KATHERINE</a:t>
            </a:r>
            <a:endParaRPr lang="en-GB" sz="2800" b="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2600" dirty="0">
              <a:latin typeface="Arial" panose="020B0604020202020204" pitchFamily="34" charset="0"/>
              <a:cs typeface="Arial" panose="020B0604020202020204" pitchFamily="34" charset="0"/>
            </a:endParaRPr>
          </a:p>
          <a:p>
            <a:pPr lvl="1" algn="l"/>
            <a:endParaRPr lang="en-GB"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2A556A-97B2-4036-8BEC-59C7420084E3}" type="slidenum">
              <a:rPr lang="en-GB" smtClean="0"/>
              <a:t>7</a:t>
            </a:fld>
            <a:endParaRPr lang="en-GB"/>
          </a:p>
        </p:txBody>
      </p:sp>
    </p:spTree>
    <p:extLst>
      <p:ext uri="{BB962C8B-B14F-4D97-AF65-F5344CB8AC3E}">
        <p14:creationId xmlns:p14="http://schemas.microsoft.com/office/powerpoint/2010/main" val="407164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That’s the height of Big Ben. What can you do to stand out amongst that? </a:t>
            </a:r>
          </a:p>
          <a:p>
            <a:endParaRPr lang="en-US">
              <a:cs typeface="Calibri"/>
            </a:endParaRPr>
          </a:p>
        </p:txBody>
      </p:sp>
      <p:sp>
        <p:nvSpPr>
          <p:cNvPr id="4" name="Slide Number Placeholder 3"/>
          <p:cNvSpPr>
            <a:spLocks noGrp="1"/>
          </p:cNvSpPr>
          <p:nvPr>
            <p:ph type="sldNum" sz="quarter" idx="5"/>
          </p:nvPr>
        </p:nvSpPr>
        <p:spPr/>
        <p:txBody>
          <a:bodyPr/>
          <a:lstStyle/>
          <a:p>
            <a:fld id="{712A556A-97B2-4036-8BEC-59C7420084E3}" type="slidenum">
              <a:rPr lang="en-GB" smtClean="0"/>
              <a:t>8</a:t>
            </a:fld>
            <a:endParaRPr lang="en-GB"/>
          </a:p>
        </p:txBody>
      </p:sp>
    </p:spTree>
    <p:extLst>
      <p:ext uri="{BB962C8B-B14F-4D97-AF65-F5344CB8AC3E}">
        <p14:creationId xmlns:p14="http://schemas.microsoft.com/office/powerpoint/2010/main" val="313141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t>
            </a:r>
            <a:r>
              <a:rPr lang="en-US" baseline="0"/>
              <a:t>use a wide range of channels to help us achieve our objectives (including fundraising)- </a:t>
            </a:r>
            <a:r>
              <a:rPr lang="en-GB"/>
              <a:t>Facebook (including groups), Twitter, </a:t>
            </a:r>
            <a:r>
              <a:rPr lang="en-GB" err="1"/>
              <a:t>Youtube</a:t>
            </a:r>
            <a:r>
              <a:rPr lang="en-GB"/>
              <a:t>, Instagram and </a:t>
            </a:r>
            <a:r>
              <a:rPr lang="en-GB" err="1"/>
              <a:t>Linkedin</a:t>
            </a:r>
            <a:r>
              <a:rPr lang="en-GB"/>
              <a:t>.</a:t>
            </a:r>
            <a:endParaRPr lang="en-US" baseline="0">
              <a:cs typeface="Calibri"/>
            </a:endParaRPr>
          </a:p>
          <a:p>
            <a:endParaRPr lang="en-US" baseline="0"/>
          </a:p>
          <a:p>
            <a:pPr marL="380365" indent="-380365">
              <a:buFont typeface="Arial" panose="020B0604020202020204" pitchFamily="34" charset="0"/>
              <a:buChar char="•"/>
            </a:pPr>
            <a:r>
              <a:rPr lang="en-GB" sz="1200">
                <a:latin typeface="Arial"/>
                <a:cs typeface="Arial"/>
              </a:rPr>
              <a:t>Nearly 9 in 10 of us have used one or more of the above social media platforms in the last 30 days. </a:t>
            </a: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pPr marL="380365" indent="-380365">
              <a:buFont typeface="Arial" panose="020B0604020202020204" pitchFamily="34" charset="0"/>
              <a:buChar char="•"/>
            </a:pPr>
            <a:r>
              <a:rPr lang="en-GB" sz="1200">
                <a:latin typeface="Arial"/>
                <a:cs typeface="Arial"/>
              </a:rPr>
              <a:t>Social media is broadly used whatever your age.</a:t>
            </a:r>
          </a:p>
          <a:p>
            <a:pPr marL="380990" indent="-38099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380365" indent="-380365">
              <a:buFont typeface="Arial" panose="020B0604020202020204" pitchFamily="34" charset="0"/>
              <a:buChar char="•"/>
              <a:defRPr/>
            </a:pPr>
            <a:r>
              <a:rPr lang="en-GB"/>
              <a:t>We use these channels to support RNIB’s core objectives through proactive and reactive content, as well as working to protect and promote our brand and reputation.  Promotions (both planned and reactive) are the majority of what we do across our social media channels. Not just fundraising but also campaigning, awareness raising, showing our impact. </a:t>
            </a:r>
            <a:endParaRPr lang="en-GB">
              <a:cs typeface="Calibri"/>
            </a:endParaRPr>
          </a:p>
          <a:p>
            <a:pPr marL="380990" indent="-38099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0AED0C8-3A11-4142-A5C0-D6D5446D573F}" type="slidenum">
              <a:rPr lang="id-ID" smtClean="0"/>
              <a:pPr/>
              <a:t>9</a:t>
            </a:fld>
            <a:endParaRPr lang="id-ID"/>
          </a:p>
        </p:txBody>
      </p:sp>
    </p:spTree>
    <p:extLst>
      <p:ext uri="{BB962C8B-B14F-4D97-AF65-F5344CB8AC3E}">
        <p14:creationId xmlns:p14="http://schemas.microsoft.com/office/powerpoint/2010/main" val="145595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a:t>What people want to hear from us  - latest news linked to sight loss, opportunities to be heard and share their experiences, inspiring stories. We know what people want to hear from us from close analysis of detailed data and evaluations. We are always evolving and developing our approach based on what we know is working well for our audiences.  </a:t>
            </a:r>
          </a:p>
          <a:p>
            <a:endParaRPr lang="en-GB"/>
          </a:p>
          <a:p>
            <a:pPr marL="457200" indent="-457200">
              <a:buFont typeface="Arial" panose="020B0604020202020204" pitchFamily="34" charset="0"/>
              <a:buChar char="•"/>
            </a:pPr>
            <a:r>
              <a:rPr lang="en-GB"/>
              <a:t>what we want people to hear – As with most big, complex organisations there is a lot going on at all times. This means the team must be disciplined with what we say and when (applying the above insight of what our audience want from us). Social Media team are experts in weighting up the balance to ensure we can support organisational priorities by promoting our services, campaigns, fundraising activity, brand building and sharing what people can do to support us in an engaging and compelling manner. </a:t>
            </a:r>
            <a:endParaRPr lang="en-GB">
              <a:cs typeface="Calibri" panose="020F0502020204030204"/>
            </a:endParaRPr>
          </a:p>
          <a:p>
            <a:pPr marL="457200" indent="-457200">
              <a:buFont typeface="Arial" panose="020B0604020202020204" pitchFamily="34" charset="0"/>
              <a:buChar char="•"/>
            </a:pPr>
            <a:endParaRPr lang="en-GB">
              <a:cs typeface="Calibri" panose="020F0502020204030204"/>
            </a:endParaRPr>
          </a:p>
          <a:p>
            <a:pPr marL="457200" indent="-457200">
              <a:buFont typeface="Arial" panose="020B0604020202020204" pitchFamily="34" charset="0"/>
              <a:buChar char="•"/>
            </a:pPr>
            <a:r>
              <a:rPr lang="en-GB"/>
              <a:t>The challenge is to strike the right balance between the two: currently aiming for 80% adding value and ‘non selling’ and 20% promotional, but we don’t always get this balance right when focus on internal priorities over the external environment, &gt; Venn diagram: content ‘sweet spot’ is the middle green section &gt; UGC that supports fundraising activities, informal videos breaking down the impact of campaigns etc without alienating our core audience.  </a:t>
            </a:r>
            <a:endParaRPr lang="en-GB">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59C6FB-ACDB-44D3-A04E-E62B80FF5A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52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2614" y="361951"/>
            <a:ext cx="5662964" cy="1339849"/>
          </a:xfrm>
          <a:prstGeom prst="rect">
            <a:avLst/>
          </a:prstGeom>
        </p:spPr>
        <p:txBody>
          <a:bodyPr/>
          <a:lstStyle>
            <a:lvl1pPr algn="l">
              <a:defRPr sz="3000" b="1" i="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343406" y="3886200"/>
            <a:ext cx="8114794" cy="1187450"/>
          </a:xfrm>
        </p:spPr>
        <p:txBody>
          <a:bodyPr>
            <a:normAutofit/>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160616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troduction_White 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8A440A5-F417-1645-932B-2C3FF6D013F5}"/>
              </a:ext>
            </a:extLst>
          </p:cNvPr>
          <p:cNvCxnSpPr/>
          <p:nvPr userDrawn="1"/>
        </p:nvCxnSpPr>
        <p:spPr>
          <a:xfrm>
            <a:off x="4349751" y="749300"/>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9" y="683685"/>
            <a:ext cx="7989887" cy="941748"/>
          </a:xfrm>
        </p:spPr>
        <p:txBody>
          <a:bodyPr wrap="square"/>
          <a:lstStyle>
            <a:lvl1pPr algn="ctr">
              <a:defRPr>
                <a:solidFill>
                  <a:schemeClr val="tx1"/>
                </a:solidFill>
              </a:defRPr>
            </a:lvl1pPr>
          </a:lstStyle>
          <a:p>
            <a:r>
              <a:rPr lang="en-GB"/>
              <a:t>Introduction title</a:t>
            </a:r>
            <a:endParaRPr lang="en-US"/>
          </a:p>
        </p:txBody>
      </p:sp>
      <p:sp>
        <p:nvSpPr>
          <p:cNvPr id="26" name="Text Placeholder 25"/>
          <p:cNvSpPr>
            <a:spLocks noGrp="1"/>
          </p:cNvSpPr>
          <p:nvPr>
            <p:ph type="body" sz="quarter" idx="15"/>
          </p:nvPr>
        </p:nvSpPr>
        <p:spPr>
          <a:xfrm>
            <a:off x="611189" y="3236979"/>
            <a:ext cx="7989887" cy="276999"/>
          </a:xfrm>
        </p:spPr>
        <p:txBody>
          <a:bodyPr>
            <a:spAutoFit/>
          </a:bodyPr>
          <a:lstStyle>
            <a:lvl1pPr marL="0" indent="0" algn="ctr">
              <a:buNone/>
              <a:defRPr sz="1200" b="0" baseline="0">
                <a:solidFill>
                  <a:schemeClr val="tx1"/>
                </a:solidFill>
              </a:defRPr>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28" name="Text Placeholder 27"/>
          <p:cNvSpPr>
            <a:spLocks noGrp="1"/>
          </p:cNvSpPr>
          <p:nvPr>
            <p:ph type="body" sz="quarter" idx="16"/>
          </p:nvPr>
        </p:nvSpPr>
        <p:spPr>
          <a:xfrm>
            <a:off x="611189" y="1414347"/>
            <a:ext cx="7989887" cy="433553"/>
          </a:xfrm>
        </p:spPr>
        <p:txBody>
          <a:bodyPr tIns="108000" bIns="108000">
            <a:spAutoFit/>
          </a:bodyPr>
          <a:lstStyle>
            <a:lvl1pPr marL="0" indent="0" algn="ctr">
              <a:buNone/>
              <a:defRPr sz="1400">
                <a:solidFill>
                  <a:schemeClr val="tx1"/>
                </a:solidFill>
              </a:defRPr>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31" name="Text Placeholder 30"/>
          <p:cNvSpPr>
            <a:spLocks noGrp="1"/>
          </p:cNvSpPr>
          <p:nvPr>
            <p:ph type="body" sz="quarter" idx="17"/>
          </p:nvPr>
        </p:nvSpPr>
        <p:spPr>
          <a:xfrm>
            <a:off x="611188" y="2824026"/>
            <a:ext cx="7989887" cy="402775"/>
          </a:xfrm>
        </p:spPr>
        <p:txBody>
          <a:bodyPr tIns="108000" bIns="108000" anchor="b">
            <a:spAutoFit/>
          </a:bodyPr>
          <a:lstStyle>
            <a:lvl1pPr marL="0" indent="0" algn="ctr">
              <a:buNone/>
              <a:defRPr sz="1200" b="1">
                <a:solidFill>
                  <a:schemeClr val="tx1"/>
                </a:solidFill>
              </a:defRPr>
            </a:lvl1pPr>
          </a:lstStyle>
          <a:p>
            <a:pPr lvl="0"/>
            <a:r>
              <a:rPr lang="en-GB"/>
              <a:t>Click to edit Master text styles</a:t>
            </a:r>
          </a:p>
        </p:txBody>
      </p:sp>
      <p:sp>
        <p:nvSpPr>
          <p:cNvPr id="7" name="Slide Number Placeholder 5">
            <a:extLst>
              <a:ext uri="{FF2B5EF4-FFF2-40B4-BE49-F238E27FC236}">
                <a16:creationId xmlns:a16="http://schemas.microsoft.com/office/drawing/2014/main" id="{F4FAFC09-4B10-6047-87E2-91EEE762DEA7}"/>
              </a:ext>
            </a:extLst>
          </p:cNvPr>
          <p:cNvSpPr>
            <a:spLocks noGrp="1"/>
          </p:cNvSpPr>
          <p:nvPr>
            <p:ph type="sldNum" sz="quarter" idx="18"/>
          </p:nvPr>
        </p:nvSpPr>
        <p:spPr/>
        <p:txBody>
          <a:bodyPr/>
          <a:lstStyle>
            <a:lvl1pPr>
              <a:defRPr>
                <a:solidFill>
                  <a:srgbClr val="61A534"/>
                </a:solidFill>
              </a:defRPr>
            </a:lvl1pPr>
          </a:lstStyle>
          <a:p>
            <a:fld id="{3904C97E-23EB-7D41-9DE8-8E2C4579A1F6}" type="slidenum">
              <a:rPr lang="en-US"/>
              <a:pPr/>
              <a:t>‹#›</a:t>
            </a:fld>
            <a:endParaRPr lang="en-US"/>
          </a:p>
        </p:txBody>
      </p:sp>
    </p:spTree>
    <p:extLst>
      <p:ext uri="{BB962C8B-B14F-4D97-AF65-F5344CB8AC3E}">
        <p14:creationId xmlns:p14="http://schemas.microsoft.com/office/powerpoint/2010/main" val="326237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_White 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1D4B0-8328-9D45-A984-B7A302274480}"/>
              </a:ext>
            </a:extLst>
          </p:cNvPr>
          <p:cNvCxnSpPr/>
          <p:nvPr userDrawn="1"/>
        </p:nvCxnSpPr>
        <p:spPr>
          <a:xfrm>
            <a:off x="4349751" y="2518833"/>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611189" y="2453949"/>
            <a:ext cx="7989887" cy="941748"/>
          </a:xfrm>
        </p:spPr>
        <p:txBody>
          <a:bodyPr wrap="square"/>
          <a:lstStyle>
            <a:lvl1pPr algn="ctr">
              <a:defRPr>
                <a:solidFill>
                  <a:schemeClr val="tx1"/>
                </a:solidFill>
              </a:defRPr>
            </a:lvl1pPr>
          </a:lstStyle>
          <a:p>
            <a:r>
              <a:rPr lang="en-GB"/>
              <a:t>Divider title</a:t>
            </a:r>
            <a:endParaRPr lang="en-US"/>
          </a:p>
        </p:txBody>
      </p:sp>
      <p:sp>
        <p:nvSpPr>
          <p:cNvPr id="28" name="Text Placeholder 27"/>
          <p:cNvSpPr>
            <a:spLocks noGrp="1"/>
          </p:cNvSpPr>
          <p:nvPr>
            <p:ph type="body" sz="quarter" idx="16" hasCustomPrompt="1"/>
          </p:nvPr>
        </p:nvSpPr>
        <p:spPr>
          <a:xfrm>
            <a:off x="611189" y="3184611"/>
            <a:ext cx="7989887" cy="433553"/>
          </a:xfrm>
        </p:spPr>
        <p:txBody>
          <a:bodyPr tIns="108000" bIns="108000">
            <a:spAutoFit/>
          </a:bodyPr>
          <a:lstStyle>
            <a:lvl1pPr marL="0" indent="0" algn="ctr">
              <a:buNone/>
              <a:defRPr sz="1400">
                <a:solidFill>
                  <a:schemeClr val="tx1"/>
                </a:solidFill>
              </a:defRPr>
            </a:lvl1pPr>
            <a:lvl2pPr marL="233994" indent="0">
              <a:buNone/>
              <a:defRPr/>
            </a:lvl2pPr>
            <a:lvl3pPr marL="431990" indent="0">
              <a:buNone/>
              <a:defRPr/>
            </a:lvl3pPr>
            <a:lvl4pPr marL="611985" indent="0">
              <a:buNone/>
              <a:defRPr/>
            </a:lvl4pPr>
            <a:lvl5pPr marL="755981" indent="0">
              <a:buNone/>
              <a:defRPr/>
            </a:lvl5pPr>
          </a:lstStyle>
          <a:p>
            <a:pPr lvl="0"/>
            <a:r>
              <a:rPr lang="en-GB"/>
              <a:t>Support information</a:t>
            </a:r>
          </a:p>
        </p:txBody>
      </p:sp>
      <p:grpSp>
        <p:nvGrpSpPr>
          <p:cNvPr id="8" name="Group 66">
            <a:extLst>
              <a:ext uri="{FF2B5EF4-FFF2-40B4-BE49-F238E27FC236}">
                <a16:creationId xmlns:a16="http://schemas.microsoft.com/office/drawing/2014/main" id="{98C80C0D-1768-FE43-B8D6-E8E2CFB9AF3A}"/>
              </a:ext>
            </a:extLst>
          </p:cNvPr>
          <p:cNvGrpSpPr>
            <a:grpSpLocks noChangeAspect="1"/>
          </p:cNvGrpSpPr>
          <p:nvPr userDrawn="1"/>
        </p:nvGrpSpPr>
        <p:grpSpPr bwMode="auto">
          <a:xfrm>
            <a:off x="7200966" y="5332092"/>
            <a:ext cx="1611920" cy="1033992"/>
            <a:chOff x="97" y="2121"/>
            <a:chExt cx="914" cy="440"/>
          </a:xfrm>
        </p:grpSpPr>
        <p:sp>
          <p:nvSpPr>
            <p:cNvPr id="9" name="AutoShape 65">
              <a:extLst>
                <a:ext uri="{FF2B5EF4-FFF2-40B4-BE49-F238E27FC236}">
                  <a16:creationId xmlns:a16="http://schemas.microsoft.com/office/drawing/2014/main" id="{8809FFC2-7903-2746-9A91-F39A7E1FAFA0}"/>
                </a:ext>
              </a:extLst>
            </p:cNvPr>
            <p:cNvSpPr>
              <a:spLocks noChangeAspect="1" noChangeArrowheads="1" noTextEdit="1"/>
            </p:cNvSpPr>
            <p:nvPr/>
          </p:nvSpPr>
          <p:spPr bwMode="auto">
            <a:xfrm>
              <a:off x="97" y="2121"/>
              <a:ext cx="91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0" name="Rectangle 67">
              <a:extLst>
                <a:ext uri="{FF2B5EF4-FFF2-40B4-BE49-F238E27FC236}">
                  <a16:creationId xmlns:a16="http://schemas.microsoft.com/office/drawing/2014/main" id="{EAD42124-F33A-E447-A15A-F914E20E4164}"/>
                </a:ext>
              </a:extLst>
            </p:cNvPr>
            <p:cNvSpPr>
              <a:spLocks noChangeArrowheads="1"/>
            </p:cNvSpPr>
            <p:nvPr/>
          </p:nvSpPr>
          <p:spPr bwMode="auto">
            <a:xfrm>
              <a:off x="99" y="2121"/>
              <a:ext cx="912" cy="4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11" name="Freeform 68">
              <a:extLst>
                <a:ext uri="{FF2B5EF4-FFF2-40B4-BE49-F238E27FC236}">
                  <a16:creationId xmlns:a16="http://schemas.microsoft.com/office/drawing/2014/main" id="{5688A0E0-1233-5D43-AF7F-470E119126DB}"/>
                </a:ext>
              </a:extLst>
            </p:cNvPr>
            <p:cNvSpPr>
              <a:spLocks/>
            </p:cNvSpPr>
            <p:nvPr/>
          </p:nvSpPr>
          <p:spPr bwMode="auto">
            <a:xfrm>
              <a:off x="562" y="2182"/>
              <a:ext cx="53" cy="52"/>
            </a:xfrm>
            <a:custGeom>
              <a:avLst/>
              <a:gdLst>
                <a:gd name="T0" fmla="*/ 0 w 234"/>
                <a:gd name="T1" fmla="*/ 0 h 225"/>
                <a:gd name="T2" fmla="*/ 0 w 234"/>
                <a:gd name="T3" fmla="*/ 0 h 225"/>
                <a:gd name="T4" fmla="*/ 0 w 234"/>
                <a:gd name="T5" fmla="*/ 0 h 225"/>
                <a:gd name="T6" fmla="*/ 0 w 234"/>
                <a:gd name="T7" fmla="*/ 0 h 225"/>
                <a:gd name="T8" fmla="*/ 0 w 234"/>
                <a:gd name="T9" fmla="*/ 0 h 225"/>
                <a:gd name="T10" fmla="*/ 0 w 234"/>
                <a:gd name="T11" fmla="*/ 0 h 225"/>
                <a:gd name="T12" fmla="*/ 0 w 234"/>
                <a:gd name="T13" fmla="*/ 0 h 225"/>
                <a:gd name="T14" fmla="*/ 0 w 234"/>
                <a:gd name="T15" fmla="*/ 0 h 225"/>
                <a:gd name="T16" fmla="*/ 0 w 234"/>
                <a:gd name="T17" fmla="*/ 0 h 225"/>
                <a:gd name="T18" fmla="*/ 0 w 234"/>
                <a:gd name="T19" fmla="*/ 0 h 225"/>
                <a:gd name="T20" fmla="*/ 0 w 234"/>
                <a:gd name="T21" fmla="*/ 0 h 225"/>
                <a:gd name="T22" fmla="*/ 0 w 234"/>
                <a:gd name="T23" fmla="*/ 0 h 225"/>
                <a:gd name="T24" fmla="*/ 0 w 234"/>
                <a:gd name="T25" fmla="*/ 0 h 225"/>
                <a:gd name="T26" fmla="*/ 0 w 234"/>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 h="225">
                  <a:moveTo>
                    <a:pt x="75" y="225"/>
                  </a:moveTo>
                  <a:lnTo>
                    <a:pt x="117" y="51"/>
                  </a:lnTo>
                  <a:lnTo>
                    <a:pt x="158" y="225"/>
                  </a:lnTo>
                  <a:lnTo>
                    <a:pt x="187" y="225"/>
                  </a:lnTo>
                  <a:lnTo>
                    <a:pt x="234" y="0"/>
                  </a:lnTo>
                  <a:lnTo>
                    <a:pt x="209" y="0"/>
                  </a:lnTo>
                  <a:lnTo>
                    <a:pt x="171" y="187"/>
                  </a:lnTo>
                  <a:lnTo>
                    <a:pt x="128" y="0"/>
                  </a:lnTo>
                  <a:lnTo>
                    <a:pt x="105" y="0"/>
                  </a:lnTo>
                  <a:lnTo>
                    <a:pt x="62" y="188"/>
                  </a:lnTo>
                  <a:lnTo>
                    <a:pt x="24" y="0"/>
                  </a:lnTo>
                  <a:lnTo>
                    <a:pt x="0" y="0"/>
                  </a:lnTo>
                  <a:lnTo>
                    <a:pt x="46" y="225"/>
                  </a:lnTo>
                  <a:lnTo>
                    <a:pt x="7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69">
              <a:extLst>
                <a:ext uri="{FF2B5EF4-FFF2-40B4-BE49-F238E27FC236}">
                  <a16:creationId xmlns:a16="http://schemas.microsoft.com/office/drawing/2014/main" id="{749C9B58-DA22-0346-80A2-3B561B502A46}"/>
                </a:ext>
              </a:extLst>
            </p:cNvPr>
            <p:cNvSpPr>
              <a:spLocks/>
            </p:cNvSpPr>
            <p:nvPr/>
          </p:nvSpPr>
          <p:spPr bwMode="auto">
            <a:xfrm>
              <a:off x="631" y="2182"/>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01"/>
                  </a:moveTo>
                  <a:lnTo>
                    <a:pt x="24" y="201"/>
                  </a:lnTo>
                  <a:lnTo>
                    <a:pt x="24" y="118"/>
                  </a:lnTo>
                  <a:lnTo>
                    <a:pt x="114" y="118"/>
                  </a:lnTo>
                  <a:lnTo>
                    <a:pt x="114" y="94"/>
                  </a:lnTo>
                  <a:lnTo>
                    <a:pt x="24" y="94"/>
                  </a:lnTo>
                  <a:lnTo>
                    <a:pt x="24" y="24"/>
                  </a:lnTo>
                  <a:lnTo>
                    <a:pt x="122" y="24"/>
                  </a:lnTo>
                  <a:lnTo>
                    <a:pt x="122" y="0"/>
                  </a:lnTo>
                  <a:lnTo>
                    <a:pt x="0" y="0"/>
                  </a:lnTo>
                  <a:lnTo>
                    <a:pt x="0" y="225"/>
                  </a:lnTo>
                  <a:lnTo>
                    <a:pt x="122" y="225"/>
                  </a:lnTo>
                  <a:lnTo>
                    <a:pt x="122" y="2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70">
              <a:extLst>
                <a:ext uri="{FF2B5EF4-FFF2-40B4-BE49-F238E27FC236}">
                  <a16:creationId xmlns:a16="http://schemas.microsoft.com/office/drawing/2014/main" id="{21064E67-F00F-064C-88F5-94D1ACBBE01F}"/>
                </a:ext>
              </a:extLst>
            </p:cNvPr>
            <p:cNvSpPr>
              <a:spLocks/>
            </p:cNvSpPr>
            <p:nvPr/>
          </p:nvSpPr>
          <p:spPr bwMode="auto">
            <a:xfrm>
              <a:off x="561" y="2248"/>
              <a:ext cx="54" cy="52"/>
            </a:xfrm>
            <a:custGeom>
              <a:avLst/>
              <a:gdLst>
                <a:gd name="T0" fmla="*/ 0 w 238"/>
                <a:gd name="T1" fmla="*/ 0 h 225"/>
                <a:gd name="T2" fmla="*/ 0 w 238"/>
                <a:gd name="T3" fmla="*/ 0 h 225"/>
                <a:gd name="T4" fmla="*/ 0 w 238"/>
                <a:gd name="T5" fmla="*/ 0 h 225"/>
                <a:gd name="T6" fmla="*/ 0 w 238"/>
                <a:gd name="T7" fmla="*/ 0 h 225"/>
                <a:gd name="T8" fmla="*/ 0 w 238"/>
                <a:gd name="T9" fmla="*/ 0 h 225"/>
                <a:gd name="T10" fmla="*/ 0 w 238"/>
                <a:gd name="T11" fmla="*/ 0 h 225"/>
                <a:gd name="T12" fmla="*/ 0 w 238"/>
                <a:gd name="T13" fmla="*/ 0 h 225"/>
                <a:gd name="T14" fmla="*/ 0 w 238"/>
                <a:gd name="T15" fmla="*/ 0 h 225"/>
                <a:gd name="T16" fmla="*/ 0 w 238"/>
                <a:gd name="T17" fmla="*/ 0 h 225"/>
                <a:gd name="T18" fmla="*/ 0 w 238"/>
                <a:gd name="T19" fmla="*/ 0 h 225"/>
                <a:gd name="T20" fmla="*/ 0 w 238"/>
                <a:gd name="T21" fmla="*/ 0 h 225"/>
                <a:gd name="T22" fmla="*/ 0 w 238"/>
                <a:gd name="T23" fmla="*/ 0 h 225"/>
                <a:gd name="T24" fmla="*/ 0 w 238"/>
                <a:gd name="T25" fmla="*/ 0 h 225"/>
                <a:gd name="T26" fmla="*/ 0 w 238"/>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25">
                  <a:moveTo>
                    <a:pt x="85" y="225"/>
                  </a:moveTo>
                  <a:lnTo>
                    <a:pt x="119" y="92"/>
                  </a:lnTo>
                  <a:lnTo>
                    <a:pt x="152" y="225"/>
                  </a:lnTo>
                  <a:lnTo>
                    <a:pt x="191" y="225"/>
                  </a:lnTo>
                  <a:lnTo>
                    <a:pt x="238" y="0"/>
                  </a:lnTo>
                  <a:lnTo>
                    <a:pt x="195" y="0"/>
                  </a:lnTo>
                  <a:lnTo>
                    <a:pt x="168" y="145"/>
                  </a:lnTo>
                  <a:lnTo>
                    <a:pt x="134" y="1"/>
                  </a:lnTo>
                  <a:lnTo>
                    <a:pt x="104" y="1"/>
                  </a:lnTo>
                  <a:lnTo>
                    <a:pt x="70" y="145"/>
                  </a:lnTo>
                  <a:lnTo>
                    <a:pt x="42" y="0"/>
                  </a:lnTo>
                  <a:lnTo>
                    <a:pt x="0" y="0"/>
                  </a:lnTo>
                  <a:lnTo>
                    <a:pt x="47" y="225"/>
                  </a:lnTo>
                  <a:lnTo>
                    <a:pt x="85"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71">
              <a:extLst>
                <a:ext uri="{FF2B5EF4-FFF2-40B4-BE49-F238E27FC236}">
                  <a16:creationId xmlns:a16="http://schemas.microsoft.com/office/drawing/2014/main" id="{019C6E39-CF53-1941-AA49-1862CEAD6E09}"/>
                </a:ext>
              </a:extLst>
            </p:cNvPr>
            <p:cNvSpPr>
              <a:spLocks noEditPoints="1"/>
            </p:cNvSpPr>
            <p:nvPr/>
          </p:nvSpPr>
          <p:spPr bwMode="auto">
            <a:xfrm>
              <a:off x="625" y="2247"/>
              <a:ext cx="30" cy="53"/>
            </a:xfrm>
            <a:custGeom>
              <a:avLst/>
              <a:gdLst>
                <a:gd name="T0" fmla="*/ 0 w 135"/>
                <a:gd name="T1" fmla="*/ 0 h 229"/>
                <a:gd name="T2" fmla="*/ 0 w 135"/>
                <a:gd name="T3" fmla="*/ 0 h 229"/>
                <a:gd name="T4" fmla="*/ 0 w 135"/>
                <a:gd name="T5" fmla="*/ 0 h 229"/>
                <a:gd name="T6" fmla="*/ 0 w 135"/>
                <a:gd name="T7" fmla="*/ 0 h 229"/>
                <a:gd name="T8" fmla="*/ 0 w 135"/>
                <a:gd name="T9" fmla="*/ 0 h 229"/>
                <a:gd name="T10" fmla="*/ 0 w 135"/>
                <a:gd name="T11" fmla="*/ 0 h 229"/>
                <a:gd name="T12" fmla="*/ 0 w 135"/>
                <a:gd name="T13" fmla="*/ 0 h 229"/>
                <a:gd name="T14" fmla="*/ 0 w 135"/>
                <a:gd name="T15" fmla="*/ 0 h 229"/>
                <a:gd name="T16" fmla="*/ 0 w 135"/>
                <a:gd name="T17" fmla="*/ 0 h 229"/>
                <a:gd name="T18" fmla="*/ 0 w 135"/>
                <a:gd name="T19" fmla="*/ 0 h 229"/>
                <a:gd name="T20" fmla="*/ 0 w 135"/>
                <a:gd name="T21" fmla="*/ 0 h 229"/>
                <a:gd name="T22" fmla="*/ 0 w 135"/>
                <a:gd name="T23" fmla="*/ 0 h 229"/>
                <a:gd name="T24" fmla="*/ 0 w 135"/>
                <a:gd name="T25" fmla="*/ 0 h 229"/>
                <a:gd name="T26" fmla="*/ 0 w 135"/>
                <a:gd name="T27" fmla="*/ 0 h 229"/>
                <a:gd name="T28" fmla="*/ 0 w 135"/>
                <a:gd name="T29" fmla="*/ 0 h 2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5" h="229">
                  <a:moveTo>
                    <a:pt x="67" y="229"/>
                  </a:moveTo>
                  <a:cubicBezTo>
                    <a:pt x="121" y="229"/>
                    <a:pt x="135" y="186"/>
                    <a:pt x="135" y="164"/>
                  </a:cubicBezTo>
                  <a:lnTo>
                    <a:pt x="135" y="64"/>
                  </a:lnTo>
                  <a:cubicBezTo>
                    <a:pt x="135" y="43"/>
                    <a:pt x="120" y="0"/>
                    <a:pt x="68" y="0"/>
                  </a:cubicBezTo>
                  <a:cubicBezTo>
                    <a:pt x="13" y="0"/>
                    <a:pt x="0" y="43"/>
                    <a:pt x="0" y="64"/>
                  </a:cubicBezTo>
                  <a:lnTo>
                    <a:pt x="0" y="164"/>
                  </a:lnTo>
                  <a:cubicBezTo>
                    <a:pt x="0" y="185"/>
                    <a:pt x="14" y="229"/>
                    <a:pt x="67" y="229"/>
                  </a:cubicBezTo>
                  <a:close/>
                  <a:moveTo>
                    <a:pt x="41" y="64"/>
                  </a:moveTo>
                  <a:lnTo>
                    <a:pt x="41" y="64"/>
                  </a:lnTo>
                  <a:cubicBezTo>
                    <a:pt x="41" y="44"/>
                    <a:pt x="59" y="40"/>
                    <a:pt x="68" y="40"/>
                  </a:cubicBezTo>
                  <a:cubicBezTo>
                    <a:pt x="76" y="40"/>
                    <a:pt x="94" y="44"/>
                    <a:pt x="94" y="64"/>
                  </a:cubicBezTo>
                  <a:lnTo>
                    <a:pt x="94" y="164"/>
                  </a:lnTo>
                  <a:cubicBezTo>
                    <a:pt x="94" y="185"/>
                    <a:pt x="76" y="189"/>
                    <a:pt x="68" y="189"/>
                  </a:cubicBezTo>
                  <a:cubicBezTo>
                    <a:pt x="59" y="189"/>
                    <a:pt x="41" y="185"/>
                    <a:pt x="41" y="164"/>
                  </a:cubicBezTo>
                  <a:lnTo>
                    <a:pt x="4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72">
              <a:extLst>
                <a:ext uri="{FF2B5EF4-FFF2-40B4-BE49-F238E27FC236}">
                  <a16:creationId xmlns:a16="http://schemas.microsoft.com/office/drawing/2014/main" id="{7153C91B-8EB0-1344-A4C0-28EDF760B068}"/>
                </a:ext>
              </a:extLst>
            </p:cNvPr>
            <p:cNvSpPr>
              <a:spLocks/>
            </p:cNvSpPr>
            <p:nvPr/>
          </p:nvSpPr>
          <p:spPr bwMode="auto">
            <a:xfrm>
              <a:off x="668" y="2248"/>
              <a:ext cx="31" cy="52"/>
            </a:xfrm>
            <a:custGeom>
              <a:avLst/>
              <a:gdLst>
                <a:gd name="T0" fmla="*/ 0 w 137"/>
                <a:gd name="T1" fmla="*/ 0 h 224"/>
                <a:gd name="T2" fmla="*/ 0 w 137"/>
                <a:gd name="T3" fmla="*/ 0 h 224"/>
                <a:gd name="T4" fmla="*/ 0 w 137"/>
                <a:gd name="T5" fmla="*/ 0 h 224"/>
                <a:gd name="T6" fmla="*/ 0 w 137"/>
                <a:gd name="T7" fmla="*/ 0 h 224"/>
                <a:gd name="T8" fmla="*/ 0 w 137"/>
                <a:gd name="T9" fmla="*/ 0 h 224"/>
                <a:gd name="T10" fmla="*/ 0 w 137"/>
                <a:gd name="T11" fmla="*/ 0 h 224"/>
                <a:gd name="T12" fmla="*/ 0 w 137"/>
                <a:gd name="T13" fmla="*/ 0 h 224"/>
                <a:gd name="T14" fmla="*/ 0 w 137"/>
                <a:gd name="T15" fmla="*/ 0 h 224"/>
                <a:gd name="T16" fmla="*/ 0 w 137"/>
                <a:gd name="T17" fmla="*/ 0 h 224"/>
                <a:gd name="T18" fmla="*/ 0 w 137"/>
                <a:gd name="T19" fmla="*/ 0 h 224"/>
                <a:gd name="T20" fmla="*/ 0 w 137"/>
                <a:gd name="T21" fmla="*/ 0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224">
                  <a:moveTo>
                    <a:pt x="41" y="97"/>
                  </a:moveTo>
                  <a:lnTo>
                    <a:pt x="96" y="224"/>
                  </a:lnTo>
                  <a:lnTo>
                    <a:pt x="137" y="224"/>
                  </a:lnTo>
                  <a:lnTo>
                    <a:pt x="137" y="0"/>
                  </a:lnTo>
                  <a:lnTo>
                    <a:pt x="96" y="0"/>
                  </a:lnTo>
                  <a:lnTo>
                    <a:pt x="96" y="130"/>
                  </a:lnTo>
                  <a:lnTo>
                    <a:pt x="41" y="0"/>
                  </a:lnTo>
                  <a:lnTo>
                    <a:pt x="0" y="0"/>
                  </a:lnTo>
                  <a:lnTo>
                    <a:pt x="0" y="224"/>
                  </a:lnTo>
                  <a:lnTo>
                    <a:pt x="41" y="224"/>
                  </a:lnTo>
                  <a:lnTo>
                    <a:pt x="41"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73">
              <a:extLst>
                <a:ext uri="{FF2B5EF4-FFF2-40B4-BE49-F238E27FC236}">
                  <a16:creationId xmlns:a16="http://schemas.microsoft.com/office/drawing/2014/main" id="{E4752E34-9AAD-3246-AE9A-F6FA997F3921}"/>
                </a:ext>
              </a:extLst>
            </p:cNvPr>
            <p:cNvSpPr>
              <a:spLocks/>
            </p:cNvSpPr>
            <p:nvPr/>
          </p:nvSpPr>
          <p:spPr bwMode="auto">
            <a:xfrm>
              <a:off x="710" y="2245"/>
              <a:ext cx="15" cy="17"/>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72">
                  <a:moveTo>
                    <a:pt x="69" y="0"/>
                  </a:moveTo>
                  <a:lnTo>
                    <a:pt x="29" y="0"/>
                  </a:lnTo>
                  <a:lnTo>
                    <a:pt x="0" y="72"/>
                  </a:lnTo>
                  <a:lnTo>
                    <a:pt x="34" y="7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74">
              <a:extLst>
                <a:ext uri="{FF2B5EF4-FFF2-40B4-BE49-F238E27FC236}">
                  <a16:creationId xmlns:a16="http://schemas.microsoft.com/office/drawing/2014/main" id="{D8261D2C-4319-574F-93E1-36EA2A9B5535}"/>
                </a:ext>
              </a:extLst>
            </p:cNvPr>
            <p:cNvSpPr>
              <a:spLocks/>
            </p:cNvSpPr>
            <p:nvPr/>
          </p:nvSpPr>
          <p:spPr bwMode="auto">
            <a:xfrm>
              <a:off x="734" y="2248"/>
              <a:ext cx="32" cy="52"/>
            </a:xfrm>
            <a:custGeom>
              <a:avLst/>
              <a:gdLst>
                <a:gd name="T0" fmla="*/ 0 w 141"/>
                <a:gd name="T1" fmla="*/ 0 h 225"/>
                <a:gd name="T2" fmla="*/ 0 w 141"/>
                <a:gd name="T3" fmla="*/ 0 h 225"/>
                <a:gd name="T4" fmla="*/ 0 w 141"/>
                <a:gd name="T5" fmla="*/ 0 h 225"/>
                <a:gd name="T6" fmla="*/ 0 w 141"/>
                <a:gd name="T7" fmla="*/ 0 h 225"/>
                <a:gd name="T8" fmla="*/ 0 w 141"/>
                <a:gd name="T9" fmla="*/ 0 h 225"/>
                <a:gd name="T10" fmla="*/ 0 w 141"/>
                <a:gd name="T11" fmla="*/ 0 h 225"/>
                <a:gd name="T12" fmla="*/ 0 w 141"/>
                <a:gd name="T13" fmla="*/ 0 h 225"/>
                <a:gd name="T14" fmla="*/ 0 w 141"/>
                <a:gd name="T15" fmla="*/ 0 h 225"/>
                <a:gd name="T16" fmla="*/ 0 w 141"/>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 h="225">
                  <a:moveTo>
                    <a:pt x="0" y="41"/>
                  </a:moveTo>
                  <a:lnTo>
                    <a:pt x="50" y="41"/>
                  </a:lnTo>
                  <a:lnTo>
                    <a:pt x="50" y="225"/>
                  </a:lnTo>
                  <a:lnTo>
                    <a:pt x="91" y="225"/>
                  </a:lnTo>
                  <a:lnTo>
                    <a:pt x="91" y="41"/>
                  </a:lnTo>
                  <a:lnTo>
                    <a:pt x="141" y="41"/>
                  </a:lnTo>
                  <a:lnTo>
                    <a:pt x="141"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75">
              <a:extLst>
                <a:ext uri="{FF2B5EF4-FFF2-40B4-BE49-F238E27FC236}">
                  <a16:creationId xmlns:a16="http://schemas.microsoft.com/office/drawing/2014/main" id="{95BB88C4-A4FA-944D-9EAF-296A00899FD8}"/>
                </a:ext>
              </a:extLst>
            </p:cNvPr>
            <p:cNvSpPr>
              <a:spLocks/>
            </p:cNvSpPr>
            <p:nvPr/>
          </p:nvSpPr>
          <p:spPr bwMode="auto">
            <a:xfrm>
              <a:off x="566" y="2314"/>
              <a:ext cx="27"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225">
                  <a:moveTo>
                    <a:pt x="0" y="0"/>
                  </a:moveTo>
                  <a:lnTo>
                    <a:pt x="0" y="225"/>
                  </a:lnTo>
                  <a:lnTo>
                    <a:pt x="122" y="225"/>
                  </a:lnTo>
                  <a:lnTo>
                    <a:pt x="122" y="201"/>
                  </a:lnTo>
                  <a:lnTo>
                    <a:pt x="25" y="201"/>
                  </a:lnTo>
                  <a:lnTo>
                    <a:pt x="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Rectangle 76">
              <a:extLst>
                <a:ext uri="{FF2B5EF4-FFF2-40B4-BE49-F238E27FC236}">
                  <a16:creationId xmlns:a16="http://schemas.microsoft.com/office/drawing/2014/main" id="{FB0FC61D-E81C-3C44-96B6-55E8FC2AF364}"/>
                </a:ext>
              </a:extLst>
            </p:cNvPr>
            <p:cNvSpPr>
              <a:spLocks noChangeArrowheads="1"/>
            </p:cNvSpPr>
            <p:nvPr/>
          </p:nvSpPr>
          <p:spPr bwMode="auto">
            <a:xfrm>
              <a:off x="608" y="2314"/>
              <a:ext cx="6"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20" name="Freeform 77">
              <a:extLst>
                <a:ext uri="{FF2B5EF4-FFF2-40B4-BE49-F238E27FC236}">
                  <a16:creationId xmlns:a16="http://schemas.microsoft.com/office/drawing/2014/main" id="{CCFB790E-0ED2-6C40-975D-002D9ABDAD96}"/>
                </a:ext>
              </a:extLst>
            </p:cNvPr>
            <p:cNvSpPr>
              <a:spLocks/>
            </p:cNvSpPr>
            <p:nvPr/>
          </p:nvSpPr>
          <p:spPr bwMode="auto">
            <a:xfrm>
              <a:off x="629" y="2314"/>
              <a:ext cx="35" cy="52"/>
            </a:xfrm>
            <a:custGeom>
              <a:avLst/>
              <a:gdLst>
                <a:gd name="T0" fmla="*/ 0 w 152"/>
                <a:gd name="T1" fmla="*/ 0 h 225"/>
                <a:gd name="T2" fmla="*/ 0 w 152"/>
                <a:gd name="T3" fmla="*/ 0 h 225"/>
                <a:gd name="T4" fmla="*/ 0 w 152"/>
                <a:gd name="T5" fmla="*/ 0 h 225"/>
                <a:gd name="T6" fmla="*/ 0 w 152"/>
                <a:gd name="T7" fmla="*/ 0 h 225"/>
                <a:gd name="T8" fmla="*/ 0 w 152"/>
                <a:gd name="T9" fmla="*/ 0 h 225"/>
                <a:gd name="T10" fmla="*/ 0 w 152"/>
                <a:gd name="T11" fmla="*/ 0 h 225"/>
                <a:gd name="T12" fmla="*/ 0 w 152"/>
                <a:gd name="T13" fmla="*/ 0 h 225"/>
                <a:gd name="T14" fmla="*/ 0 w 152"/>
                <a:gd name="T15" fmla="*/ 0 h 225"/>
                <a:gd name="T16" fmla="*/ 0 w 152"/>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5">
                  <a:moveTo>
                    <a:pt x="152" y="0"/>
                  </a:moveTo>
                  <a:lnTo>
                    <a:pt x="128" y="0"/>
                  </a:lnTo>
                  <a:lnTo>
                    <a:pt x="78" y="202"/>
                  </a:lnTo>
                  <a:lnTo>
                    <a:pt x="74" y="202"/>
                  </a:lnTo>
                  <a:lnTo>
                    <a:pt x="24" y="0"/>
                  </a:lnTo>
                  <a:lnTo>
                    <a:pt x="0" y="0"/>
                  </a:lnTo>
                  <a:lnTo>
                    <a:pt x="57" y="225"/>
                  </a:lnTo>
                  <a:lnTo>
                    <a:pt x="96" y="225"/>
                  </a:lnTo>
                  <a:lnTo>
                    <a:pt x="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78">
              <a:extLst>
                <a:ext uri="{FF2B5EF4-FFF2-40B4-BE49-F238E27FC236}">
                  <a16:creationId xmlns:a16="http://schemas.microsoft.com/office/drawing/2014/main" id="{180C2533-E43E-BD4B-BE99-71C627D158FC}"/>
                </a:ext>
              </a:extLst>
            </p:cNvPr>
            <p:cNvSpPr>
              <a:spLocks/>
            </p:cNvSpPr>
            <p:nvPr/>
          </p:nvSpPr>
          <p:spPr bwMode="auto">
            <a:xfrm>
              <a:off x="679" y="2314"/>
              <a:ext cx="28" cy="52"/>
            </a:xfrm>
            <a:custGeom>
              <a:avLst/>
              <a:gdLst>
                <a:gd name="T0" fmla="*/ 0 w 122"/>
                <a:gd name="T1" fmla="*/ 0 h 225"/>
                <a:gd name="T2" fmla="*/ 0 w 122"/>
                <a:gd name="T3" fmla="*/ 0 h 225"/>
                <a:gd name="T4" fmla="*/ 0 w 122"/>
                <a:gd name="T5" fmla="*/ 0 h 225"/>
                <a:gd name="T6" fmla="*/ 0 w 122"/>
                <a:gd name="T7" fmla="*/ 0 h 225"/>
                <a:gd name="T8" fmla="*/ 0 w 122"/>
                <a:gd name="T9" fmla="*/ 0 h 225"/>
                <a:gd name="T10" fmla="*/ 0 w 122"/>
                <a:gd name="T11" fmla="*/ 0 h 225"/>
                <a:gd name="T12" fmla="*/ 0 w 122"/>
                <a:gd name="T13" fmla="*/ 0 h 225"/>
                <a:gd name="T14" fmla="*/ 0 w 122"/>
                <a:gd name="T15" fmla="*/ 0 h 225"/>
                <a:gd name="T16" fmla="*/ 0 w 122"/>
                <a:gd name="T17" fmla="*/ 0 h 225"/>
                <a:gd name="T18" fmla="*/ 0 w 122"/>
                <a:gd name="T19" fmla="*/ 0 h 225"/>
                <a:gd name="T20" fmla="*/ 0 w 122"/>
                <a:gd name="T21" fmla="*/ 0 h 225"/>
                <a:gd name="T22" fmla="*/ 0 w 122"/>
                <a:gd name="T23" fmla="*/ 0 h 225"/>
                <a:gd name="T24" fmla="*/ 0 w 12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5">
                  <a:moveTo>
                    <a:pt x="122" y="24"/>
                  </a:moveTo>
                  <a:lnTo>
                    <a:pt x="122" y="0"/>
                  </a:lnTo>
                  <a:lnTo>
                    <a:pt x="0" y="0"/>
                  </a:lnTo>
                  <a:lnTo>
                    <a:pt x="0" y="225"/>
                  </a:lnTo>
                  <a:lnTo>
                    <a:pt x="122" y="225"/>
                  </a:lnTo>
                  <a:lnTo>
                    <a:pt x="122" y="201"/>
                  </a:lnTo>
                  <a:lnTo>
                    <a:pt x="24" y="201"/>
                  </a:lnTo>
                  <a:lnTo>
                    <a:pt x="24" y="118"/>
                  </a:lnTo>
                  <a:lnTo>
                    <a:pt x="114" y="118"/>
                  </a:lnTo>
                  <a:lnTo>
                    <a:pt x="114" y="94"/>
                  </a:lnTo>
                  <a:lnTo>
                    <a:pt x="24" y="94"/>
                  </a:lnTo>
                  <a:lnTo>
                    <a:pt x="24" y="24"/>
                  </a:lnTo>
                  <a:lnTo>
                    <a:pt x="12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79">
              <a:extLst>
                <a:ext uri="{FF2B5EF4-FFF2-40B4-BE49-F238E27FC236}">
                  <a16:creationId xmlns:a16="http://schemas.microsoft.com/office/drawing/2014/main" id="{100DE09B-D1EC-1C45-AAE1-674C91821AFC}"/>
                </a:ext>
              </a:extLst>
            </p:cNvPr>
            <p:cNvSpPr>
              <a:spLocks/>
            </p:cNvSpPr>
            <p:nvPr/>
          </p:nvSpPr>
          <p:spPr bwMode="auto">
            <a:xfrm>
              <a:off x="562" y="2380"/>
              <a:ext cx="53" cy="52"/>
            </a:xfrm>
            <a:custGeom>
              <a:avLst/>
              <a:gdLst>
                <a:gd name="T0" fmla="*/ 0 w 235"/>
                <a:gd name="T1" fmla="*/ 0 h 225"/>
                <a:gd name="T2" fmla="*/ 0 w 235"/>
                <a:gd name="T3" fmla="*/ 0 h 225"/>
                <a:gd name="T4" fmla="*/ 0 w 235"/>
                <a:gd name="T5" fmla="*/ 0 h 225"/>
                <a:gd name="T6" fmla="*/ 0 w 235"/>
                <a:gd name="T7" fmla="*/ 0 h 225"/>
                <a:gd name="T8" fmla="*/ 0 w 235"/>
                <a:gd name="T9" fmla="*/ 0 h 225"/>
                <a:gd name="T10" fmla="*/ 0 w 235"/>
                <a:gd name="T11" fmla="*/ 0 h 225"/>
                <a:gd name="T12" fmla="*/ 0 w 235"/>
                <a:gd name="T13" fmla="*/ 0 h 225"/>
                <a:gd name="T14" fmla="*/ 0 w 235"/>
                <a:gd name="T15" fmla="*/ 0 h 225"/>
                <a:gd name="T16" fmla="*/ 0 w 235"/>
                <a:gd name="T17" fmla="*/ 0 h 225"/>
                <a:gd name="T18" fmla="*/ 0 w 235"/>
                <a:gd name="T19" fmla="*/ 0 h 225"/>
                <a:gd name="T20" fmla="*/ 0 w 235"/>
                <a:gd name="T21" fmla="*/ 0 h 225"/>
                <a:gd name="T22" fmla="*/ 0 w 235"/>
                <a:gd name="T23" fmla="*/ 0 h 225"/>
                <a:gd name="T24" fmla="*/ 0 w 235"/>
                <a:gd name="T25" fmla="*/ 0 h 225"/>
                <a:gd name="T26" fmla="*/ 0 w 235"/>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5" h="225">
                  <a:moveTo>
                    <a:pt x="210" y="0"/>
                  </a:moveTo>
                  <a:lnTo>
                    <a:pt x="172" y="187"/>
                  </a:lnTo>
                  <a:lnTo>
                    <a:pt x="129" y="0"/>
                  </a:lnTo>
                  <a:lnTo>
                    <a:pt x="106" y="0"/>
                  </a:lnTo>
                  <a:lnTo>
                    <a:pt x="63" y="188"/>
                  </a:lnTo>
                  <a:lnTo>
                    <a:pt x="25" y="0"/>
                  </a:lnTo>
                  <a:lnTo>
                    <a:pt x="0" y="0"/>
                  </a:lnTo>
                  <a:lnTo>
                    <a:pt x="47" y="225"/>
                  </a:lnTo>
                  <a:lnTo>
                    <a:pt x="76" y="225"/>
                  </a:lnTo>
                  <a:lnTo>
                    <a:pt x="118" y="51"/>
                  </a:lnTo>
                  <a:lnTo>
                    <a:pt x="159" y="225"/>
                  </a:lnTo>
                  <a:lnTo>
                    <a:pt x="188" y="225"/>
                  </a:lnTo>
                  <a:lnTo>
                    <a:pt x="235" y="0"/>
                  </a:ln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Rectangle 80">
              <a:extLst>
                <a:ext uri="{FF2B5EF4-FFF2-40B4-BE49-F238E27FC236}">
                  <a16:creationId xmlns:a16="http://schemas.microsoft.com/office/drawing/2014/main" id="{7EFAB409-D9B0-014D-AFDA-D566CB44FA6C}"/>
                </a:ext>
              </a:extLst>
            </p:cNvPr>
            <p:cNvSpPr>
              <a:spLocks noChangeArrowheads="1"/>
            </p:cNvSpPr>
            <p:nvPr/>
          </p:nvSpPr>
          <p:spPr bwMode="auto">
            <a:xfrm>
              <a:off x="631" y="2380"/>
              <a:ext cx="5" cy="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endParaRPr lang="en-GB" altLang="en-US" sz="1800">
                <a:cs typeface="+mn-cs"/>
              </a:endParaRPr>
            </a:p>
          </p:txBody>
        </p:sp>
        <p:sp>
          <p:nvSpPr>
            <p:cNvPr id="25" name="Freeform 81">
              <a:extLst>
                <a:ext uri="{FF2B5EF4-FFF2-40B4-BE49-F238E27FC236}">
                  <a16:creationId xmlns:a16="http://schemas.microsoft.com/office/drawing/2014/main" id="{BE89EEC6-39E2-F046-9CC0-578B1FA8F8E0}"/>
                </a:ext>
              </a:extLst>
            </p:cNvPr>
            <p:cNvSpPr>
              <a:spLocks/>
            </p:cNvSpPr>
            <p:nvPr/>
          </p:nvSpPr>
          <p:spPr bwMode="auto">
            <a:xfrm>
              <a:off x="651" y="2380"/>
              <a:ext cx="31" cy="52"/>
            </a:xfrm>
            <a:custGeom>
              <a:avLst/>
              <a:gdLst>
                <a:gd name="T0" fmla="*/ 0 w 134"/>
                <a:gd name="T1" fmla="*/ 0 h 225"/>
                <a:gd name="T2" fmla="*/ 0 w 134"/>
                <a:gd name="T3" fmla="*/ 0 h 225"/>
                <a:gd name="T4" fmla="*/ 0 w 134"/>
                <a:gd name="T5" fmla="*/ 0 h 225"/>
                <a:gd name="T6" fmla="*/ 0 w 134"/>
                <a:gd name="T7" fmla="*/ 0 h 225"/>
                <a:gd name="T8" fmla="*/ 0 w 134"/>
                <a:gd name="T9" fmla="*/ 0 h 225"/>
                <a:gd name="T10" fmla="*/ 0 w 134"/>
                <a:gd name="T11" fmla="*/ 0 h 225"/>
                <a:gd name="T12" fmla="*/ 0 w 134"/>
                <a:gd name="T13" fmla="*/ 0 h 225"/>
                <a:gd name="T14" fmla="*/ 0 w 134"/>
                <a:gd name="T15" fmla="*/ 0 h 225"/>
                <a:gd name="T16" fmla="*/ 0 w 134"/>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5">
                  <a:moveTo>
                    <a:pt x="0" y="24"/>
                  </a:moveTo>
                  <a:lnTo>
                    <a:pt x="55" y="24"/>
                  </a:lnTo>
                  <a:lnTo>
                    <a:pt x="55" y="225"/>
                  </a:lnTo>
                  <a:lnTo>
                    <a:pt x="79" y="225"/>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82">
              <a:extLst>
                <a:ext uri="{FF2B5EF4-FFF2-40B4-BE49-F238E27FC236}">
                  <a16:creationId xmlns:a16="http://schemas.microsoft.com/office/drawing/2014/main" id="{B21EA92D-D610-CD47-8D01-6C09B9F6907C}"/>
                </a:ext>
              </a:extLst>
            </p:cNvPr>
            <p:cNvSpPr>
              <a:spLocks/>
            </p:cNvSpPr>
            <p:nvPr/>
          </p:nvSpPr>
          <p:spPr bwMode="auto">
            <a:xfrm>
              <a:off x="697" y="2380"/>
              <a:ext cx="30" cy="52"/>
            </a:xfrm>
            <a:custGeom>
              <a:avLst/>
              <a:gdLst>
                <a:gd name="T0" fmla="*/ 0 w 132"/>
                <a:gd name="T1" fmla="*/ 0 h 225"/>
                <a:gd name="T2" fmla="*/ 0 w 132"/>
                <a:gd name="T3" fmla="*/ 0 h 225"/>
                <a:gd name="T4" fmla="*/ 0 w 132"/>
                <a:gd name="T5" fmla="*/ 0 h 225"/>
                <a:gd name="T6" fmla="*/ 0 w 132"/>
                <a:gd name="T7" fmla="*/ 0 h 225"/>
                <a:gd name="T8" fmla="*/ 0 w 132"/>
                <a:gd name="T9" fmla="*/ 0 h 225"/>
                <a:gd name="T10" fmla="*/ 0 w 132"/>
                <a:gd name="T11" fmla="*/ 0 h 225"/>
                <a:gd name="T12" fmla="*/ 0 w 132"/>
                <a:gd name="T13" fmla="*/ 0 h 225"/>
                <a:gd name="T14" fmla="*/ 0 w 132"/>
                <a:gd name="T15" fmla="*/ 0 h 225"/>
                <a:gd name="T16" fmla="*/ 0 w 132"/>
                <a:gd name="T17" fmla="*/ 0 h 225"/>
                <a:gd name="T18" fmla="*/ 0 w 132"/>
                <a:gd name="T19" fmla="*/ 0 h 225"/>
                <a:gd name="T20" fmla="*/ 0 w 132"/>
                <a:gd name="T21" fmla="*/ 0 h 225"/>
                <a:gd name="T22" fmla="*/ 0 w 132"/>
                <a:gd name="T23" fmla="*/ 0 h 225"/>
                <a:gd name="T24" fmla="*/ 0 w 132"/>
                <a:gd name="T25" fmla="*/ 0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225">
                  <a:moveTo>
                    <a:pt x="108" y="95"/>
                  </a:moveTo>
                  <a:lnTo>
                    <a:pt x="25" y="95"/>
                  </a:lnTo>
                  <a:lnTo>
                    <a:pt x="25" y="0"/>
                  </a:lnTo>
                  <a:lnTo>
                    <a:pt x="0" y="0"/>
                  </a:lnTo>
                  <a:lnTo>
                    <a:pt x="0" y="225"/>
                  </a:lnTo>
                  <a:lnTo>
                    <a:pt x="25" y="225"/>
                  </a:lnTo>
                  <a:lnTo>
                    <a:pt x="25" y="119"/>
                  </a:lnTo>
                  <a:lnTo>
                    <a:pt x="108" y="119"/>
                  </a:lnTo>
                  <a:lnTo>
                    <a:pt x="108" y="225"/>
                  </a:lnTo>
                  <a:lnTo>
                    <a:pt x="132" y="225"/>
                  </a:lnTo>
                  <a:lnTo>
                    <a:pt x="132" y="0"/>
                  </a:lnTo>
                  <a:lnTo>
                    <a:pt x="108" y="0"/>
                  </a:lnTo>
                  <a:lnTo>
                    <a:pt x="108"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83">
              <a:extLst>
                <a:ext uri="{FF2B5EF4-FFF2-40B4-BE49-F238E27FC236}">
                  <a16:creationId xmlns:a16="http://schemas.microsoft.com/office/drawing/2014/main" id="{1A9D50AC-BCBE-8546-AE29-93B3FDF41FD3}"/>
                </a:ext>
              </a:extLst>
            </p:cNvPr>
            <p:cNvSpPr>
              <a:spLocks noEditPoints="1"/>
            </p:cNvSpPr>
            <p:nvPr/>
          </p:nvSpPr>
          <p:spPr bwMode="auto">
            <a:xfrm>
              <a:off x="566" y="2446"/>
              <a:ext cx="29" cy="52"/>
            </a:xfrm>
            <a:custGeom>
              <a:avLst/>
              <a:gdLst>
                <a:gd name="T0" fmla="*/ 0 w 128"/>
                <a:gd name="T1" fmla="*/ 0 h 226"/>
                <a:gd name="T2" fmla="*/ 0 w 128"/>
                <a:gd name="T3" fmla="*/ 0 h 226"/>
                <a:gd name="T4" fmla="*/ 0 w 128"/>
                <a:gd name="T5" fmla="*/ 0 h 226"/>
                <a:gd name="T6" fmla="*/ 0 w 128"/>
                <a:gd name="T7" fmla="*/ 0 h 226"/>
                <a:gd name="T8" fmla="*/ 0 w 128"/>
                <a:gd name="T9" fmla="*/ 0 h 226"/>
                <a:gd name="T10" fmla="*/ 0 w 128"/>
                <a:gd name="T11" fmla="*/ 0 h 226"/>
                <a:gd name="T12" fmla="*/ 0 w 128"/>
                <a:gd name="T13" fmla="*/ 0 h 226"/>
                <a:gd name="T14" fmla="*/ 0 w 128"/>
                <a:gd name="T15" fmla="*/ 0 h 226"/>
                <a:gd name="T16" fmla="*/ 0 w 128"/>
                <a:gd name="T17" fmla="*/ 0 h 226"/>
                <a:gd name="T18" fmla="*/ 0 w 128"/>
                <a:gd name="T19" fmla="*/ 0 h 226"/>
                <a:gd name="T20" fmla="*/ 0 w 128"/>
                <a:gd name="T21" fmla="*/ 0 h 226"/>
                <a:gd name="T22" fmla="*/ 0 w 128"/>
                <a:gd name="T23" fmla="*/ 0 h 226"/>
                <a:gd name="T24" fmla="*/ 0 w 128"/>
                <a:gd name="T25" fmla="*/ 0 h 226"/>
                <a:gd name="T26" fmla="*/ 0 w 128"/>
                <a:gd name="T27" fmla="*/ 0 h 226"/>
                <a:gd name="T28" fmla="*/ 0 w 128"/>
                <a:gd name="T29" fmla="*/ 0 h 226"/>
                <a:gd name="T30" fmla="*/ 0 w 128"/>
                <a:gd name="T31" fmla="*/ 0 h 226"/>
                <a:gd name="T32" fmla="*/ 0 w 128"/>
                <a:gd name="T33" fmla="*/ 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226">
                  <a:moveTo>
                    <a:pt x="67" y="0"/>
                  </a:moveTo>
                  <a:lnTo>
                    <a:pt x="0" y="0"/>
                  </a:lnTo>
                  <a:lnTo>
                    <a:pt x="0" y="226"/>
                  </a:lnTo>
                  <a:lnTo>
                    <a:pt x="25" y="226"/>
                  </a:lnTo>
                  <a:lnTo>
                    <a:pt x="25" y="137"/>
                  </a:lnTo>
                  <a:lnTo>
                    <a:pt x="68" y="137"/>
                  </a:lnTo>
                  <a:cubicBezTo>
                    <a:pt x="118" y="137"/>
                    <a:pt x="128" y="96"/>
                    <a:pt x="128" y="76"/>
                  </a:cubicBezTo>
                  <a:lnTo>
                    <a:pt x="128" y="60"/>
                  </a:lnTo>
                  <a:cubicBezTo>
                    <a:pt x="128" y="41"/>
                    <a:pt x="118" y="0"/>
                    <a:pt x="67" y="0"/>
                  </a:cubicBezTo>
                  <a:close/>
                  <a:moveTo>
                    <a:pt x="103" y="76"/>
                  </a:moveTo>
                  <a:lnTo>
                    <a:pt x="103" y="76"/>
                  </a:lnTo>
                  <a:cubicBezTo>
                    <a:pt x="103" y="108"/>
                    <a:pt x="80" y="113"/>
                    <a:pt x="67" y="113"/>
                  </a:cubicBezTo>
                  <a:lnTo>
                    <a:pt x="25" y="113"/>
                  </a:lnTo>
                  <a:lnTo>
                    <a:pt x="25" y="24"/>
                  </a:lnTo>
                  <a:lnTo>
                    <a:pt x="66" y="24"/>
                  </a:lnTo>
                  <a:cubicBezTo>
                    <a:pt x="80" y="24"/>
                    <a:pt x="103" y="29"/>
                    <a:pt x="103" y="61"/>
                  </a:cubicBezTo>
                  <a:lnTo>
                    <a:pt x="103"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84">
              <a:extLst>
                <a:ext uri="{FF2B5EF4-FFF2-40B4-BE49-F238E27FC236}">
                  <a16:creationId xmlns:a16="http://schemas.microsoft.com/office/drawing/2014/main" id="{6D085FE4-C56C-354F-9AA4-9E1CCB9FD8F1}"/>
                </a:ext>
              </a:extLst>
            </p:cNvPr>
            <p:cNvSpPr>
              <a:spLocks noEditPoints="1"/>
            </p:cNvSpPr>
            <p:nvPr/>
          </p:nvSpPr>
          <p:spPr bwMode="auto">
            <a:xfrm>
              <a:off x="606" y="2445"/>
              <a:ext cx="29" cy="54"/>
            </a:xfrm>
            <a:custGeom>
              <a:avLst/>
              <a:gdLst>
                <a:gd name="T0" fmla="*/ 0 w 127"/>
                <a:gd name="T1" fmla="*/ 0 h 230"/>
                <a:gd name="T2" fmla="*/ 0 w 127"/>
                <a:gd name="T3" fmla="*/ 0 h 230"/>
                <a:gd name="T4" fmla="*/ 0 w 127"/>
                <a:gd name="T5" fmla="*/ 0 h 230"/>
                <a:gd name="T6" fmla="*/ 0 w 127"/>
                <a:gd name="T7" fmla="*/ 0 h 230"/>
                <a:gd name="T8" fmla="*/ 0 w 127"/>
                <a:gd name="T9" fmla="*/ 0 h 230"/>
                <a:gd name="T10" fmla="*/ 0 w 127"/>
                <a:gd name="T11" fmla="*/ 0 h 230"/>
                <a:gd name="T12" fmla="*/ 0 w 127"/>
                <a:gd name="T13" fmla="*/ 0 h 230"/>
                <a:gd name="T14" fmla="*/ 0 w 127"/>
                <a:gd name="T15" fmla="*/ 0 h 230"/>
                <a:gd name="T16" fmla="*/ 0 w 127"/>
                <a:gd name="T17" fmla="*/ 0 h 230"/>
                <a:gd name="T18" fmla="*/ 0 w 127"/>
                <a:gd name="T19" fmla="*/ 0 h 230"/>
                <a:gd name="T20" fmla="*/ 0 w 127"/>
                <a:gd name="T21" fmla="*/ 0 h 230"/>
                <a:gd name="T22" fmla="*/ 0 w 127"/>
                <a:gd name="T23" fmla="*/ 0 h 230"/>
                <a:gd name="T24" fmla="*/ 0 w 127"/>
                <a:gd name="T25" fmla="*/ 0 h 230"/>
                <a:gd name="T26" fmla="*/ 0 w 127"/>
                <a:gd name="T27" fmla="*/ 0 h 230"/>
                <a:gd name="T28" fmla="*/ 0 w 127"/>
                <a:gd name="T29" fmla="*/ 0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 h="230">
                  <a:moveTo>
                    <a:pt x="64" y="0"/>
                  </a:moveTo>
                  <a:cubicBezTo>
                    <a:pt x="13" y="0"/>
                    <a:pt x="0" y="40"/>
                    <a:pt x="0" y="60"/>
                  </a:cubicBezTo>
                  <a:lnTo>
                    <a:pt x="0" y="170"/>
                  </a:lnTo>
                  <a:cubicBezTo>
                    <a:pt x="0" y="191"/>
                    <a:pt x="14" y="230"/>
                    <a:pt x="64" y="230"/>
                  </a:cubicBezTo>
                  <a:cubicBezTo>
                    <a:pt x="114" y="230"/>
                    <a:pt x="127" y="191"/>
                    <a:pt x="127" y="170"/>
                  </a:cubicBezTo>
                  <a:lnTo>
                    <a:pt x="127" y="60"/>
                  </a:lnTo>
                  <a:cubicBezTo>
                    <a:pt x="127" y="40"/>
                    <a:pt x="113" y="0"/>
                    <a:pt x="64" y="0"/>
                  </a:cubicBezTo>
                  <a:close/>
                  <a:moveTo>
                    <a:pt x="103" y="170"/>
                  </a:moveTo>
                  <a:lnTo>
                    <a:pt x="103" y="170"/>
                  </a:lnTo>
                  <a:cubicBezTo>
                    <a:pt x="103" y="202"/>
                    <a:pt x="77" y="207"/>
                    <a:pt x="64" y="207"/>
                  </a:cubicBezTo>
                  <a:cubicBezTo>
                    <a:pt x="51" y="207"/>
                    <a:pt x="24" y="202"/>
                    <a:pt x="24" y="170"/>
                  </a:cubicBezTo>
                  <a:lnTo>
                    <a:pt x="24" y="60"/>
                  </a:lnTo>
                  <a:cubicBezTo>
                    <a:pt x="24" y="29"/>
                    <a:pt x="51" y="24"/>
                    <a:pt x="64" y="24"/>
                  </a:cubicBezTo>
                  <a:cubicBezTo>
                    <a:pt x="77" y="24"/>
                    <a:pt x="103" y="29"/>
                    <a:pt x="103" y="60"/>
                  </a:cubicBezTo>
                  <a:lnTo>
                    <a:pt x="10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85">
              <a:extLst>
                <a:ext uri="{FF2B5EF4-FFF2-40B4-BE49-F238E27FC236}">
                  <a16:creationId xmlns:a16="http://schemas.microsoft.com/office/drawing/2014/main" id="{3EAECCF2-2C1E-2B4C-8959-B7298D143F82}"/>
                </a:ext>
              </a:extLst>
            </p:cNvPr>
            <p:cNvSpPr>
              <a:spLocks/>
            </p:cNvSpPr>
            <p:nvPr/>
          </p:nvSpPr>
          <p:spPr bwMode="auto">
            <a:xfrm>
              <a:off x="644" y="2446"/>
              <a:ext cx="35" cy="52"/>
            </a:xfrm>
            <a:custGeom>
              <a:avLst/>
              <a:gdLst>
                <a:gd name="T0" fmla="*/ 0 w 152"/>
                <a:gd name="T1" fmla="*/ 0 h 226"/>
                <a:gd name="T2" fmla="*/ 0 w 152"/>
                <a:gd name="T3" fmla="*/ 0 h 226"/>
                <a:gd name="T4" fmla="*/ 0 w 152"/>
                <a:gd name="T5" fmla="*/ 0 h 226"/>
                <a:gd name="T6" fmla="*/ 0 w 152"/>
                <a:gd name="T7" fmla="*/ 0 h 226"/>
                <a:gd name="T8" fmla="*/ 0 w 152"/>
                <a:gd name="T9" fmla="*/ 0 h 226"/>
                <a:gd name="T10" fmla="*/ 0 w 152"/>
                <a:gd name="T11" fmla="*/ 0 h 226"/>
                <a:gd name="T12" fmla="*/ 0 w 152"/>
                <a:gd name="T13" fmla="*/ 0 h 226"/>
                <a:gd name="T14" fmla="*/ 0 w 152"/>
                <a:gd name="T15" fmla="*/ 0 h 226"/>
                <a:gd name="T16" fmla="*/ 0 w 152"/>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226">
                  <a:moveTo>
                    <a:pt x="79" y="202"/>
                  </a:moveTo>
                  <a:lnTo>
                    <a:pt x="74" y="202"/>
                  </a:lnTo>
                  <a:lnTo>
                    <a:pt x="24" y="0"/>
                  </a:lnTo>
                  <a:lnTo>
                    <a:pt x="0" y="0"/>
                  </a:lnTo>
                  <a:lnTo>
                    <a:pt x="57" y="226"/>
                  </a:lnTo>
                  <a:lnTo>
                    <a:pt x="96" y="226"/>
                  </a:lnTo>
                  <a:lnTo>
                    <a:pt x="152" y="0"/>
                  </a:lnTo>
                  <a:lnTo>
                    <a:pt x="128" y="0"/>
                  </a:lnTo>
                  <a:lnTo>
                    <a:pt x="79"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86">
              <a:extLst>
                <a:ext uri="{FF2B5EF4-FFF2-40B4-BE49-F238E27FC236}">
                  <a16:creationId xmlns:a16="http://schemas.microsoft.com/office/drawing/2014/main" id="{B6787AC6-802A-8240-8BFC-14FE9F3BDB8C}"/>
                </a:ext>
              </a:extLst>
            </p:cNvPr>
            <p:cNvSpPr>
              <a:spLocks/>
            </p:cNvSpPr>
            <p:nvPr/>
          </p:nvSpPr>
          <p:spPr bwMode="auto">
            <a:xfrm>
              <a:off x="690" y="2446"/>
              <a:ext cx="28" cy="52"/>
            </a:xfrm>
            <a:custGeom>
              <a:avLst/>
              <a:gdLst>
                <a:gd name="T0" fmla="*/ 0 w 122"/>
                <a:gd name="T1" fmla="*/ 0 h 226"/>
                <a:gd name="T2" fmla="*/ 0 w 122"/>
                <a:gd name="T3" fmla="*/ 0 h 226"/>
                <a:gd name="T4" fmla="*/ 0 w 122"/>
                <a:gd name="T5" fmla="*/ 0 h 226"/>
                <a:gd name="T6" fmla="*/ 0 w 122"/>
                <a:gd name="T7" fmla="*/ 0 h 226"/>
                <a:gd name="T8" fmla="*/ 0 w 122"/>
                <a:gd name="T9" fmla="*/ 0 h 226"/>
                <a:gd name="T10" fmla="*/ 0 w 122"/>
                <a:gd name="T11" fmla="*/ 0 h 226"/>
                <a:gd name="T12" fmla="*/ 0 w 122"/>
                <a:gd name="T13" fmla="*/ 0 h 226"/>
                <a:gd name="T14" fmla="*/ 0 w 122"/>
                <a:gd name="T15" fmla="*/ 0 h 226"/>
                <a:gd name="T16" fmla="*/ 0 w 122"/>
                <a:gd name="T17" fmla="*/ 0 h 226"/>
                <a:gd name="T18" fmla="*/ 0 w 122"/>
                <a:gd name="T19" fmla="*/ 0 h 226"/>
                <a:gd name="T20" fmla="*/ 0 w 122"/>
                <a:gd name="T21" fmla="*/ 0 h 226"/>
                <a:gd name="T22" fmla="*/ 0 w 122"/>
                <a:gd name="T23" fmla="*/ 0 h 226"/>
                <a:gd name="T24" fmla="*/ 0 w 122"/>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226">
                  <a:moveTo>
                    <a:pt x="0" y="226"/>
                  </a:moveTo>
                  <a:lnTo>
                    <a:pt x="122" y="226"/>
                  </a:lnTo>
                  <a:lnTo>
                    <a:pt x="122" y="202"/>
                  </a:lnTo>
                  <a:lnTo>
                    <a:pt x="24" y="202"/>
                  </a:lnTo>
                  <a:lnTo>
                    <a:pt x="24" y="118"/>
                  </a:lnTo>
                  <a:lnTo>
                    <a:pt x="115" y="118"/>
                  </a:lnTo>
                  <a:lnTo>
                    <a:pt x="115" y="94"/>
                  </a:lnTo>
                  <a:lnTo>
                    <a:pt x="24" y="94"/>
                  </a:lnTo>
                  <a:lnTo>
                    <a:pt x="24" y="24"/>
                  </a:lnTo>
                  <a:lnTo>
                    <a:pt x="122" y="24"/>
                  </a:lnTo>
                  <a:lnTo>
                    <a:pt x="122" y="0"/>
                  </a:lnTo>
                  <a:lnTo>
                    <a:pt x="0" y="0"/>
                  </a:lnTo>
                  <a:lnTo>
                    <a:pt x="0" y="2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87">
              <a:extLst>
                <a:ext uri="{FF2B5EF4-FFF2-40B4-BE49-F238E27FC236}">
                  <a16:creationId xmlns:a16="http://schemas.microsoft.com/office/drawing/2014/main" id="{66A7D719-6067-684D-9315-651525EF4ADE}"/>
                </a:ext>
              </a:extLst>
            </p:cNvPr>
            <p:cNvSpPr>
              <a:spLocks noEditPoints="1"/>
            </p:cNvSpPr>
            <p:nvPr/>
          </p:nvSpPr>
          <p:spPr bwMode="auto">
            <a:xfrm>
              <a:off x="729" y="2446"/>
              <a:ext cx="31" cy="52"/>
            </a:xfrm>
            <a:custGeom>
              <a:avLst/>
              <a:gdLst>
                <a:gd name="T0" fmla="*/ 0 w 133"/>
                <a:gd name="T1" fmla="*/ 0 h 226"/>
                <a:gd name="T2" fmla="*/ 0 w 133"/>
                <a:gd name="T3" fmla="*/ 0 h 226"/>
                <a:gd name="T4" fmla="*/ 0 w 133"/>
                <a:gd name="T5" fmla="*/ 0 h 226"/>
                <a:gd name="T6" fmla="*/ 0 w 133"/>
                <a:gd name="T7" fmla="*/ 0 h 226"/>
                <a:gd name="T8" fmla="*/ 0 w 133"/>
                <a:gd name="T9" fmla="*/ 0 h 226"/>
                <a:gd name="T10" fmla="*/ 0 w 133"/>
                <a:gd name="T11" fmla="*/ 0 h 226"/>
                <a:gd name="T12" fmla="*/ 0 w 133"/>
                <a:gd name="T13" fmla="*/ 0 h 226"/>
                <a:gd name="T14" fmla="*/ 0 w 133"/>
                <a:gd name="T15" fmla="*/ 0 h 226"/>
                <a:gd name="T16" fmla="*/ 0 w 133"/>
                <a:gd name="T17" fmla="*/ 0 h 226"/>
                <a:gd name="T18" fmla="*/ 0 w 133"/>
                <a:gd name="T19" fmla="*/ 0 h 226"/>
                <a:gd name="T20" fmla="*/ 0 w 133"/>
                <a:gd name="T21" fmla="*/ 0 h 226"/>
                <a:gd name="T22" fmla="*/ 0 w 133"/>
                <a:gd name="T23" fmla="*/ 0 h 226"/>
                <a:gd name="T24" fmla="*/ 0 w 133"/>
                <a:gd name="T25" fmla="*/ 0 h 226"/>
                <a:gd name="T26" fmla="*/ 0 w 133"/>
                <a:gd name="T27" fmla="*/ 0 h 226"/>
                <a:gd name="T28" fmla="*/ 0 w 133"/>
                <a:gd name="T29" fmla="*/ 0 h 226"/>
                <a:gd name="T30" fmla="*/ 0 w 133"/>
                <a:gd name="T31" fmla="*/ 0 h 226"/>
                <a:gd name="T32" fmla="*/ 0 w 133"/>
                <a:gd name="T33" fmla="*/ 0 h 226"/>
                <a:gd name="T34" fmla="*/ 0 w 133"/>
                <a:gd name="T35" fmla="*/ 0 h 226"/>
                <a:gd name="T36" fmla="*/ 0 w 133"/>
                <a:gd name="T37" fmla="*/ 0 h 226"/>
                <a:gd name="T38" fmla="*/ 0 w 133"/>
                <a:gd name="T39" fmla="*/ 0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226">
                  <a:moveTo>
                    <a:pt x="128" y="70"/>
                  </a:moveTo>
                  <a:lnTo>
                    <a:pt x="128" y="60"/>
                  </a:lnTo>
                  <a:cubicBezTo>
                    <a:pt x="128" y="40"/>
                    <a:pt x="118" y="0"/>
                    <a:pt x="67" y="0"/>
                  </a:cubicBezTo>
                  <a:lnTo>
                    <a:pt x="0" y="0"/>
                  </a:lnTo>
                  <a:lnTo>
                    <a:pt x="0" y="226"/>
                  </a:lnTo>
                  <a:lnTo>
                    <a:pt x="25" y="226"/>
                  </a:lnTo>
                  <a:lnTo>
                    <a:pt x="25" y="130"/>
                  </a:lnTo>
                  <a:lnTo>
                    <a:pt x="62" y="130"/>
                  </a:lnTo>
                  <a:lnTo>
                    <a:pt x="106" y="226"/>
                  </a:lnTo>
                  <a:lnTo>
                    <a:pt x="133" y="226"/>
                  </a:lnTo>
                  <a:lnTo>
                    <a:pt x="87" y="128"/>
                  </a:lnTo>
                  <a:cubicBezTo>
                    <a:pt x="120" y="118"/>
                    <a:pt x="128" y="87"/>
                    <a:pt x="128" y="70"/>
                  </a:cubicBezTo>
                  <a:close/>
                  <a:moveTo>
                    <a:pt x="25" y="106"/>
                  </a:moveTo>
                  <a:lnTo>
                    <a:pt x="25" y="106"/>
                  </a:lnTo>
                  <a:lnTo>
                    <a:pt x="25" y="24"/>
                  </a:lnTo>
                  <a:lnTo>
                    <a:pt x="66" y="24"/>
                  </a:lnTo>
                  <a:cubicBezTo>
                    <a:pt x="80" y="24"/>
                    <a:pt x="104" y="29"/>
                    <a:pt x="104" y="61"/>
                  </a:cubicBezTo>
                  <a:lnTo>
                    <a:pt x="104" y="70"/>
                  </a:lnTo>
                  <a:cubicBezTo>
                    <a:pt x="104" y="102"/>
                    <a:pt x="80" y="106"/>
                    <a:pt x="67" y="106"/>
                  </a:cubicBezTo>
                  <a:lnTo>
                    <a:pt x="25"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88">
              <a:extLst>
                <a:ext uri="{FF2B5EF4-FFF2-40B4-BE49-F238E27FC236}">
                  <a16:creationId xmlns:a16="http://schemas.microsoft.com/office/drawing/2014/main" id="{9210E346-60BF-6C4D-A7BB-65847776AB14}"/>
                </a:ext>
              </a:extLst>
            </p:cNvPr>
            <p:cNvSpPr>
              <a:spLocks/>
            </p:cNvSpPr>
            <p:nvPr/>
          </p:nvSpPr>
          <p:spPr bwMode="auto">
            <a:xfrm>
              <a:off x="768" y="2446"/>
              <a:ext cx="31" cy="52"/>
            </a:xfrm>
            <a:custGeom>
              <a:avLst/>
              <a:gdLst>
                <a:gd name="T0" fmla="*/ 0 w 134"/>
                <a:gd name="T1" fmla="*/ 0 h 226"/>
                <a:gd name="T2" fmla="*/ 0 w 134"/>
                <a:gd name="T3" fmla="*/ 0 h 226"/>
                <a:gd name="T4" fmla="*/ 0 w 134"/>
                <a:gd name="T5" fmla="*/ 0 h 226"/>
                <a:gd name="T6" fmla="*/ 0 w 134"/>
                <a:gd name="T7" fmla="*/ 0 h 226"/>
                <a:gd name="T8" fmla="*/ 0 w 134"/>
                <a:gd name="T9" fmla="*/ 0 h 226"/>
                <a:gd name="T10" fmla="*/ 0 w 134"/>
                <a:gd name="T11" fmla="*/ 0 h 226"/>
                <a:gd name="T12" fmla="*/ 0 w 134"/>
                <a:gd name="T13" fmla="*/ 0 h 226"/>
                <a:gd name="T14" fmla="*/ 0 w 134"/>
                <a:gd name="T15" fmla="*/ 0 h 226"/>
                <a:gd name="T16" fmla="*/ 0 w 134"/>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226">
                  <a:moveTo>
                    <a:pt x="0" y="24"/>
                  </a:moveTo>
                  <a:lnTo>
                    <a:pt x="55" y="24"/>
                  </a:lnTo>
                  <a:lnTo>
                    <a:pt x="55" y="226"/>
                  </a:lnTo>
                  <a:lnTo>
                    <a:pt x="79" y="226"/>
                  </a:lnTo>
                  <a:lnTo>
                    <a:pt x="79" y="24"/>
                  </a:lnTo>
                  <a:lnTo>
                    <a:pt x="134" y="24"/>
                  </a:lnTo>
                  <a:lnTo>
                    <a:pt x="134"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89">
              <a:extLst>
                <a:ext uri="{FF2B5EF4-FFF2-40B4-BE49-F238E27FC236}">
                  <a16:creationId xmlns:a16="http://schemas.microsoft.com/office/drawing/2014/main" id="{73F0D441-5C32-7E45-AF3B-E0865D6535EB}"/>
                </a:ext>
              </a:extLst>
            </p:cNvPr>
            <p:cNvSpPr>
              <a:spLocks/>
            </p:cNvSpPr>
            <p:nvPr/>
          </p:nvSpPr>
          <p:spPr bwMode="auto">
            <a:xfrm>
              <a:off x="808" y="2446"/>
              <a:ext cx="32" cy="52"/>
            </a:xfrm>
            <a:custGeom>
              <a:avLst/>
              <a:gdLst>
                <a:gd name="T0" fmla="*/ 0 w 143"/>
                <a:gd name="T1" fmla="*/ 0 h 226"/>
                <a:gd name="T2" fmla="*/ 0 w 143"/>
                <a:gd name="T3" fmla="*/ 0 h 226"/>
                <a:gd name="T4" fmla="*/ 0 w 143"/>
                <a:gd name="T5" fmla="*/ 0 h 226"/>
                <a:gd name="T6" fmla="*/ 0 w 143"/>
                <a:gd name="T7" fmla="*/ 0 h 226"/>
                <a:gd name="T8" fmla="*/ 0 w 143"/>
                <a:gd name="T9" fmla="*/ 0 h 226"/>
                <a:gd name="T10" fmla="*/ 0 w 143"/>
                <a:gd name="T11" fmla="*/ 0 h 226"/>
                <a:gd name="T12" fmla="*/ 0 w 143"/>
                <a:gd name="T13" fmla="*/ 0 h 226"/>
                <a:gd name="T14" fmla="*/ 0 w 143"/>
                <a:gd name="T15" fmla="*/ 0 h 226"/>
                <a:gd name="T16" fmla="*/ 0 w 143"/>
                <a:gd name="T17" fmla="*/ 0 h 226"/>
                <a:gd name="T18" fmla="*/ 0 w 143"/>
                <a:gd name="T19" fmla="*/ 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 h="226">
                  <a:moveTo>
                    <a:pt x="117" y="0"/>
                  </a:moveTo>
                  <a:lnTo>
                    <a:pt x="72" y="113"/>
                  </a:lnTo>
                  <a:lnTo>
                    <a:pt x="26" y="0"/>
                  </a:lnTo>
                  <a:lnTo>
                    <a:pt x="0" y="0"/>
                  </a:lnTo>
                  <a:lnTo>
                    <a:pt x="59" y="144"/>
                  </a:lnTo>
                  <a:lnTo>
                    <a:pt x="59" y="226"/>
                  </a:lnTo>
                  <a:lnTo>
                    <a:pt x="84" y="226"/>
                  </a:lnTo>
                  <a:lnTo>
                    <a:pt x="84" y="144"/>
                  </a:lnTo>
                  <a:lnTo>
                    <a:pt x="143" y="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90">
              <a:extLst>
                <a:ext uri="{FF2B5EF4-FFF2-40B4-BE49-F238E27FC236}">
                  <a16:creationId xmlns:a16="http://schemas.microsoft.com/office/drawing/2014/main" id="{70B059B7-844D-E54F-9315-6B59D30D7A17}"/>
                </a:ext>
              </a:extLst>
            </p:cNvPr>
            <p:cNvSpPr>
              <a:spLocks noEditPoints="1"/>
            </p:cNvSpPr>
            <p:nvPr/>
          </p:nvSpPr>
          <p:spPr bwMode="auto">
            <a:xfrm>
              <a:off x="226" y="2182"/>
              <a:ext cx="193" cy="196"/>
            </a:xfrm>
            <a:custGeom>
              <a:avLst/>
              <a:gdLst>
                <a:gd name="T0" fmla="*/ 0 w 847"/>
                <a:gd name="T1" fmla="*/ 0 h 846"/>
                <a:gd name="T2" fmla="*/ 0 w 847"/>
                <a:gd name="T3" fmla="*/ 0 h 846"/>
                <a:gd name="T4" fmla="*/ 0 w 847"/>
                <a:gd name="T5" fmla="*/ 0 h 846"/>
                <a:gd name="T6" fmla="*/ 0 w 847"/>
                <a:gd name="T7" fmla="*/ 0 h 846"/>
                <a:gd name="T8" fmla="*/ 0 w 847"/>
                <a:gd name="T9" fmla="*/ 0 h 846"/>
                <a:gd name="T10" fmla="*/ 0 w 847"/>
                <a:gd name="T11" fmla="*/ 0 h 846"/>
                <a:gd name="T12" fmla="*/ 0 w 847"/>
                <a:gd name="T13" fmla="*/ 0 h 846"/>
                <a:gd name="T14" fmla="*/ 0 w 847"/>
                <a:gd name="T15" fmla="*/ 0 h 846"/>
                <a:gd name="T16" fmla="*/ 0 w 847"/>
                <a:gd name="T17" fmla="*/ 0 h 846"/>
                <a:gd name="T18" fmla="*/ 0 w 847"/>
                <a:gd name="T19" fmla="*/ 0 h 846"/>
                <a:gd name="T20" fmla="*/ 0 w 847"/>
                <a:gd name="T21" fmla="*/ 0 h 846"/>
                <a:gd name="T22" fmla="*/ 0 w 847"/>
                <a:gd name="T23" fmla="*/ 0 h 846"/>
                <a:gd name="T24" fmla="*/ 0 w 847"/>
                <a:gd name="T25" fmla="*/ 0 h 846"/>
                <a:gd name="T26" fmla="*/ 0 w 847"/>
                <a:gd name="T27" fmla="*/ 0 h 846"/>
                <a:gd name="T28" fmla="*/ 0 w 847"/>
                <a:gd name="T29" fmla="*/ 0 h 846"/>
                <a:gd name="T30" fmla="*/ 0 w 847"/>
                <a:gd name="T31" fmla="*/ 0 h 846"/>
                <a:gd name="T32" fmla="*/ 0 w 847"/>
                <a:gd name="T33" fmla="*/ 0 h 846"/>
                <a:gd name="T34" fmla="*/ 0 w 847"/>
                <a:gd name="T35" fmla="*/ 0 h 846"/>
                <a:gd name="T36" fmla="*/ 0 w 847"/>
                <a:gd name="T37" fmla="*/ 0 h 846"/>
                <a:gd name="T38" fmla="*/ 0 w 847"/>
                <a:gd name="T39" fmla="*/ 0 h 846"/>
                <a:gd name="T40" fmla="*/ 0 w 847"/>
                <a:gd name="T41" fmla="*/ 0 h 846"/>
                <a:gd name="T42" fmla="*/ 0 w 847"/>
                <a:gd name="T43" fmla="*/ 0 h 846"/>
                <a:gd name="T44" fmla="*/ 0 w 847"/>
                <a:gd name="T45" fmla="*/ 0 h 846"/>
                <a:gd name="T46" fmla="*/ 0 w 847"/>
                <a:gd name="T47" fmla="*/ 0 h 846"/>
                <a:gd name="T48" fmla="*/ 0 w 847"/>
                <a:gd name="T49" fmla="*/ 0 h 846"/>
                <a:gd name="T50" fmla="*/ 0 w 847"/>
                <a:gd name="T51" fmla="*/ 0 h 846"/>
                <a:gd name="T52" fmla="*/ 0 w 847"/>
                <a:gd name="T53" fmla="*/ 0 h 846"/>
                <a:gd name="T54" fmla="*/ 0 w 847"/>
                <a:gd name="T55" fmla="*/ 0 h 846"/>
                <a:gd name="T56" fmla="*/ 0 w 847"/>
                <a:gd name="T57" fmla="*/ 0 h 846"/>
                <a:gd name="T58" fmla="*/ 0 w 847"/>
                <a:gd name="T59" fmla="*/ 0 h 846"/>
                <a:gd name="T60" fmla="*/ 0 w 847"/>
                <a:gd name="T61" fmla="*/ 0 h 846"/>
                <a:gd name="T62" fmla="*/ 0 w 847"/>
                <a:gd name="T63" fmla="*/ 0 h 846"/>
                <a:gd name="T64" fmla="*/ 0 w 847"/>
                <a:gd name="T65" fmla="*/ 0 h 846"/>
                <a:gd name="T66" fmla="*/ 0 w 847"/>
                <a:gd name="T67" fmla="*/ 0 h 846"/>
                <a:gd name="T68" fmla="*/ 0 w 847"/>
                <a:gd name="T69" fmla="*/ 0 h 846"/>
                <a:gd name="T70" fmla="*/ 0 w 847"/>
                <a:gd name="T71" fmla="*/ 0 h 846"/>
                <a:gd name="T72" fmla="*/ 0 w 847"/>
                <a:gd name="T73" fmla="*/ 0 h 846"/>
                <a:gd name="T74" fmla="*/ 0 w 847"/>
                <a:gd name="T75" fmla="*/ 0 h 846"/>
                <a:gd name="T76" fmla="*/ 0 w 847"/>
                <a:gd name="T77" fmla="*/ 0 h 8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47" h="846">
                  <a:moveTo>
                    <a:pt x="424" y="846"/>
                  </a:moveTo>
                  <a:cubicBezTo>
                    <a:pt x="657" y="846"/>
                    <a:pt x="847" y="657"/>
                    <a:pt x="847" y="423"/>
                  </a:cubicBezTo>
                  <a:cubicBezTo>
                    <a:pt x="847" y="189"/>
                    <a:pt x="657" y="0"/>
                    <a:pt x="424" y="0"/>
                  </a:cubicBezTo>
                  <a:cubicBezTo>
                    <a:pt x="190" y="0"/>
                    <a:pt x="0" y="189"/>
                    <a:pt x="0" y="423"/>
                  </a:cubicBezTo>
                  <a:cubicBezTo>
                    <a:pt x="0" y="657"/>
                    <a:pt x="190" y="846"/>
                    <a:pt x="424" y="846"/>
                  </a:cubicBezTo>
                  <a:close/>
                  <a:moveTo>
                    <a:pt x="424" y="164"/>
                  </a:moveTo>
                  <a:lnTo>
                    <a:pt x="424" y="164"/>
                  </a:lnTo>
                  <a:cubicBezTo>
                    <a:pt x="515" y="164"/>
                    <a:pt x="590" y="234"/>
                    <a:pt x="596" y="324"/>
                  </a:cubicBezTo>
                  <a:cubicBezTo>
                    <a:pt x="596" y="326"/>
                    <a:pt x="594" y="328"/>
                    <a:pt x="592" y="328"/>
                  </a:cubicBezTo>
                  <a:lnTo>
                    <a:pt x="515" y="328"/>
                  </a:lnTo>
                  <a:cubicBezTo>
                    <a:pt x="513" y="328"/>
                    <a:pt x="511" y="326"/>
                    <a:pt x="511" y="324"/>
                  </a:cubicBezTo>
                  <a:cubicBezTo>
                    <a:pt x="504" y="282"/>
                    <a:pt x="468" y="249"/>
                    <a:pt x="424" y="249"/>
                  </a:cubicBezTo>
                  <a:cubicBezTo>
                    <a:pt x="379" y="249"/>
                    <a:pt x="343" y="282"/>
                    <a:pt x="337" y="324"/>
                  </a:cubicBezTo>
                  <a:cubicBezTo>
                    <a:pt x="336" y="326"/>
                    <a:pt x="335" y="328"/>
                    <a:pt x="332" y="328"/>
                  </a:cubicBezTo>
                  <a:lnTo>
                    <a:pt x="255" y="328"/>
                  </a:lnTo>
                  <a:cubicBezTo>
                    <a:pt x="253" y="328"/>
                    <a:pt x="251" y="326"/>
                    <a:pt x="251" y="324"/>
                  </a:cubicBezTo>
                  <a:cubicBezTo>
                    <a:pt x="257" y="234"/>
                    <a:pt x="332" y="164"/>
                    <a:pt x="424" y="164"/>
                  </a:cubicBezTo>
                  <a:close/>
                  <a:moveTo>
                    <a:pt x="251" y="350"/>
                  </a:moveTo>
                  <a:lnTo>
                    <a:pt x="251" y="350"/>
                  </a:lnTo>
                  <a:cubicBezTo>
                    <a:pt x="251" y="348"/>
                    <a:pt x="253" y="346"/>
                    <a:pt x="255" y="346"/>
                  </a:cubicBezTo>
                  <a:lnTo>
                    <a:pt x="332" y="346"/>
                  </a:lnTo>
                  <a:cubicBezTo>
                    <a:pt x="335" y="346"/>
                    <a:pt x="336" y="347"/>
                    <a:pt x="336" y="350"/>
                  </a:cubicBezTo>
                  <a:cubicBezTo>
                    <a:pt x="343" y="392"/>
                    <a:pt x="379" y="425"/>
                    <a:pt x="423" y="425"/>
                  </a:cubicBezTo>
                  <a:cubicBezTo>
                    <a:pt x="468" y="425"/>
                    <a:pt x="504" y="392"/>
                    <a:pt x="510" y="350"/>
                  </a:cubicBezTo>
                  <a:cubicBezTo>
                    <a:pt x="511" y="348"/>
                    <a:pt x="512" y="346"/>
                    <a:pt x="515" y="346"/>
                  </a:cubicBezTo>
                  <a:lnTo>
                    <a:pt x="592" y="346"/>
                  </a:lnTo>
                  <a:cubicBezTo>
                    <a:pt x="594" y="346"/>
                    <a:pt x="596" y="348"/>
                    <a:pt x="596" y="350"/>
                  </a:cubicBezTo>
                  <a:cubicBezTo>
                    <a:pt x="592" y="410"/>
                    <a:pt x="557" y="461"/>
                    <a:pt x="507" y="489"/>
                  </a:cubicBezTo>
                  <a:cubicBezTo>
                    <a:pt x="559" y="518"/>
                    <a:pt x="595" y="573"/>
                    <a:pt x="597" y="637"/>
                  </a:cubicBezTo>
                  <a:cubicBezTo>
                    <a:pt x="597" y="639"/>
                    <a:pt x="595" y="641"/>
                    <a:pt x="592" y="641"/>
                  </a:cubicBezTo>
                  <a:lnTo>
                    <a:pt x="516" y="641"/>
                  </a:lnTo>
                  <a:cubicBezTo>
                    <a:pt x="513" y="641"/>
                    <a:pt x="511" y="639"/>
                    <a:pt x="511" y="637"/>
                  </a:cubicBezTo>
                  <a:cubicBezTo>
                    <a:pt x="509" y="590"/>
                    <a:pt x="471" y="553"/>
                    <a:pt x="423" y="553"/>
                  </a:cubicBezTo>
                  <a:cubicBezTo>
                    <a:pt x="376" y="553"/>
                    <a:pt x="338" y="590"/>
                    <a:pt x="336" y="637"/>
                  </a:cubicBezTo>
                  <a:cubicBezTo>
                    <a:pt x="336" y="639"/>
                    <a:pt x="334" y="641"/>
                    <a:pt x="331" y="641"/>
                  </a:cubicBezTo>
                  <a:lnTo>
                    <a:pt x="254" y="641"/>
                  </a:lnTo>
                  <a:cubicBezTo>
                    <a:pt x="252" y="641"/>
                    <a:pt x="250" y="639"/>
                    <a:pt x="250" y="637"/>
                  </a:cubicBezTo>
                  <a:cubicBezTo>
                    <a:pt x="252" y="573"/>
                    <a:pt x="288" y="518"/>
                    <a:pt x="340" y="489"/>
                  </a:cubicBezTo>
                  <a:cubicBezTo>
                    <a:pt x="290" y="461"/>
                    <a:pt x="255" y="410"/>
                    <a:pt x="251" y="3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91">
              <a:extLst>
                <a:ext uri="{FF2B5EF4-FFF2-40B4-BE49-F238E27FC236}">
                  <a16:creationId xmlns:a16="http://schemas.microsoft.com/office/drawing/2014/main" id="{F1651890-5B4D-1749-BAAA-3105CCA3F04D}"/>
                </a:ext>
              </a:extLst>
            </p:cNvPr>
            <p:cNvSpPr>
              <a:spLocks noEditPoints="1"/>
            </p:cNvSpPr>
            <p:nvPr/>
          </p:nvSpPr>
          <p:spPr bwMode="auto">
            <a:xfrm>
              <a:off x="183" y="2420"/>
              <a:ext cx="49" cy="80"/>
            </a:xfrm>
            <a:custGeom>
              <a:avLst/>
              <a:gdLst>
                <a:gd name="T0" fmla="*/ 0 w 217"/>
                <a:gd name="T1" fmla="*/ 0 h 342"/>
                <a:gd name="T2" fmla="*/ 0 w 217"/>
                <a:gd name="T3" fmla="*/ 0 h 342"/>
                <a:gd name="T4" fmla="*/ 0 w 217"/>
                <a:gd name="T5" fmla="*/ 0 h 342"/>
                <a:gd name="T6" fmla="*/ 0 w 217"/>
                <a:gd name="T7" fmla="*/ 0 h 342"/>
                <a:gd name="T8" fmla="*/ 0 w 217"/>
                <a:gd name="T9" fmla="*/ 0 h 342"/>
                <a:gd name="T10" fmla="*/ 0 w 217"/>
                <a:gd name="T11" fmla="*/ 0 h 342"/>
                <a:gd name="T12" fmla="*/ 0 w 217"/>
                <a:gd name="T13" fmla="*/ 0 h 342"/>
                <a:gd name="T14" fmla="*/ 0 w 217"/>
                <a:gd name="T15" fmla="*/ 0 h 342"/>
                <a:gd name="T16" fmla="*/ 0 w 217"/>
                <a:gd name="T17" fmla="*/ 0 h 342"/>
                <a:gd name="T18" fmla="*/ 0 w 217"/>
                <a:gd name="T19" fmla="*/ 0 h 342"/>
                <a:gd name="T20" fmla="*/ 0 w 217"/>
                <a:gd name="T21" fmla="*/ 0 h 342"/>
                <a:gd name="T22" fmla="*/ 0 w 217"/>
                <a:gd name="T23" fmla="*/ 0 h 342"/>
                <a:gd name="T24" fmla="*/ 0 w 217"/>
                <a:gd name="T25" fmla="*/ 0 h 342"/>
                <a:gd name="T26" fmla="*/ 0 w 217"/>
                <a:gd name="T27" fmla="*/ 0 h 342"/>
                <a:gd name="T28" fmla="*/ 0 w 217"/>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7" h="342">
                  <a:moveTo>
                    <a:pt x="109" y="0"/>
                  </a:moveTo>
                  <a:cubicBezTo>
                    <a:pt x="35" y="1"/>
                    <a:pt x="0" y="52"/>
                    <a:pt x="0" y="96"/>
                  </a:cubicBezTo>
                  <a:lnTo>
                    <a:pt x="0" y="245"/>
                  </a:lnTo>
                  <a:cubicBezTo>
                    <a:pt x="0" y="290"/>
                    <a:pt x="35" y="341"/>
                    <a:pt x="109" y="342"/>
                  </a:cubicBezTo>
                  <a:cubicBezTo>
                    <a:pt x="183" y="341"/>
                    <a:pt x="217" y="290"/>
                    <a:pt x="217" y="245"/>
                  </a:cubicBezTo>
                  <a:lnTo>
                    <a:pt x="217" y="96"/>
                  </a:lnTo>
                  <a:cubicBezTo>
                    <a:pt x="217" y="52"/>
                    <a:pt x="183" y="1"/>
                    <a:pt x="109" y="0"/>
                  </a:cubicBezTo>
                  <a:close/>
                  <a:moveTo>
                    <a:pt x="150" y="240"/>
                  </a:moveTo>
                  <a:lnTo>
                    <a:pt x="150" y="240"/>
                  </a:lnTo>
                  <a:cubicBezTo>
                    <a:pt x="150" y="266"/>
                    <a:pt x="124" y="274"/>
                    <a:pt x="109" y="274"/>
                  </a:cubicBezTo>
                  <a:cubicBezTo>
                    <a:pt x="93" y="274"/>
                    <a:pt x="67" y="266"/>
                    <a:pt x="67" y="240"/>
                  </a:cubicBezTo>
                  <a:lnTo>
                    <a:pt x="67" y="102"/>
                  </a:lnTo>
                  <a:cubicBezTo>
                    <a:pt x="67" y="76"/>
                    <a:pt x="93" y="68"/>
                    <a:pt x="109" y="68"/>
                  </a:cubicBezTo>
                  <a:cubicBezTo>
                    <a:pt x="124" y="68"/>
                    <a:pt x="150" y="76"/>
                    <a:pt x="150" y="102"/>
                  </a:cubicBezTo>
                  <a:lnTo>
                    <a:pt x="150" y="2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92">
              <a:extLst>
                <a:ext uri="{FF2B5EF4-FFF2-40B4-BE49-F238E27FC236}">
                  <a16:creationId xmlns:a16="http://schemas.microsoft.com/office/drawing/2014/main" id="{ADBA94B8-16AE-BB4F-9EE7-CF717D413794}"/>
                </a:ext>
              </a:extLst>
            </p:cNvPr>
            <p:cNvSpPr>
              <a:spLocks/>
            </p:cNvSpPr>
            <p:nvPr/>
          </p:nvSpPr>
          <p:spPr bwMode="auto">
            <a:xfrm>
              <a:off x="301" y="2422"/>
              <a:ext cx="42" cy="76"/>
            </a:xfrm>
            <a:custGeom>
              <a:avLst/>
              <a:gdLst>
                <a:gd name="T0" fmla="*/ 0 w 183"/>
                <a:gd name="T1" fmla="*/ 0 h 330"/>
                <a:gd name="T2" fmla="*/ 0 w 183"/>
                <a:gd name="T3" fmla="*/ 0 h 330"/>
                <a:gd name="T4" fmla="*/ 0 w 183"/>
                <a:gd name="T5" fmla="*/ 0 h 330"/>
                <a:gd name="T6" fmla="*/ 0 w 183"/>
                <a:gd name="T7" fmla="*/ 0 h 330"/>
                <a:gd name="T8" fmla="*/ 0 w 183"/>
                <a:gd name="T9" fmla="*/ 0 h 330"/>
                <a:gd name="T10" fmla="*/ 0 w 183"/>
                <a:gd name="T11" fmla="*/ 0 h 330"/>
                <a:gd name="T12" fmla="*/ 0 w 183"/>
                <a:gd name="T13" fmla="*/ 0 h 330"/>
                <a:gd name="T14" fmla="*/ 0 w 183"/>
                <a:gd name="T15" fmla="*/ 0 h 330"/>
                <a:gd name="T16" fmla="*/ 0 w 183"/>
                <a:gd name="T17" fmla="*/ 0 h 330"/>
                <a:gd name="T18" fmla="*/ 0 w 183"/>
                <a:gd name="T19" fmla="*/ 0 h 330"/>
                <a:gd name="T20" fmla="*/ 0 w 18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3" h="330">
                  <a:moveTo>
                    <a:pt x="67" y="67"/>
                  </a:moveTo>
                  <a:lnTo>
                    <a:pt x="183" y="67"/>
                  </a:lnTo>
                  <a:lnTo>
                    <a:pt x="183" y="0"/>
                  </a:lnTo>
                  <a:lnTo>
                    <a:pt x="0" y="0"/>
                  </a:lnTo>
                  <a:lnTo>
                    <a:pt x="0" y="330"/>
                  </a:lnTo>
                  <a:lnTo>
                    <a:pt x="66" y="330"/>
                  </a:lnTo>
                  <a:lnTo>
                    <a:pt x="66" y="200"/>
                  </a:lnTo>
                  <a:lnTo>
                    <a:pt x="166" y="200"/>
                  </a:lnTo>
                  <a:lnTo>
                    <a:pt x="166" y="133"/>
                  </a:lnTo>
                  <a:lnTo>
                    <a:pt x="67" y="133"/>
                  </a:lnTo>
                  <a:lnTo>
                    <a:pt x="6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93">
              <a:extLst>
                <a:ext uri="{FF2B5EF4-FFF2-40B4-BE49-F238E27FC236}">
                  <a16:creationId xmlns:a16="http://schemas.microsoft.com/office/drawing/2014/main" id="{D2AE3D12-1F1B-E843-BA8B-85A6780C251E}"/>
                </a:ext>
              </a:extLst>
            </p:cNvPr>
            <p:cNvSpPr>
              <a:spLocks noEditPoints="1"/>
            </p:cNvSpPr>
            <p:nvPr/>
          </p:nvSpPr>
          <p:spPr bwMode="auto">
            <a:xfrm>
              <a:off x="340" y="2422"/>
              <a:ext cx="57" cy="76"/>
            </a:xfrm>
            <a:custGeom>
              <a:avLst/>
              <a:gdLst>
                <a:gd name="T0" fmla="*/ 0 w 251"/>
                <a:gd name="T1" fmla="*/ 0 h 330"/>
                <a:gd name="T2" fmla="*/ 0 w 251"/>
                <a:gd name="T3" fmla="*/ 0 h 330"/>
                <a:gd name="T4" fmla="*/ 0 w 251"/>
                <a:gd name="T5" fmla="*/ 0 h 330"/>
                <a:gd name="T6" fmla="*/ 0 w 251"/>
                <a:gd name="T7" fmla="*/ 0 h 330"/>
                <a:gd name="T8" fmla="*/ 0 w 251"/>
                <a:gd name="T9" fmla="*/ 0 h 330"/>
                <a:gd name="T10" fmla="*/ 0 w 251"/>
                <a:gd name="T11" fmla="*/ 0 h 330"/>
                <a:gd name="T12" fmla="*/ 0 w 251"/>
                <a:gd name="T13" fmla="*/ 0 h 330"/>
                <a:gd name="T14" fmla="*/ 0 w 251"/>
                <a:gd name="T15" fmla="*/ 0 h 330"/>
                <a:gd name="T16" fmla="*/ 0 w 251"/>
                <a:gd name="T17" fmla="*/ 0 h 330"/>
                <a:gd name="T18" fmla="*/ 0 w 251"/>
                <a:gd name="T19" fmla="*/ 0 h 330"/>
                <a:gd name="T20" fmla="*/ 0 w 251"/>
                <a:gd name="T21" fmla="*/ 0 h 330"/>
                <a:gd name="T22" fmla="*/ 0 w 251"/>
                <a:gd name="T23" fmla="*/ 0 h 330"/>
                <a:gd name="T24" fmla="*/ 0 w 251"/>
                <a:gd name="T25" fmla="*/ 0 h 330"/>
                <a:gd name="T26" fmla="*/ 0 w 251"/>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1" h="330">
                  <a:moveTo>
                    <a:pt x="86" y="0"/>
                  </a:moveTo>
                  <a:lnTo>
                    <a:pt x="0" y="330"/>
                  </a:lnTo>
                  <a:lnTo>
                    <a:pt x="67" y="330"/>
                  </a:lnTo>
                  <a:lnTo>
                    <a:pt x="82" y="271"/>
                  </a:lnTo>
                  <a:lnTo>
                    <a:pt x="169" y="271"/>
                  </a:lnTo>
                  <a:lnTo>
                    <a:pt x="184" y="330"/>
                  </a:lnTo>
                  <a:lnTo>
                    <a:pt x="251" y="330"/>
                  </a:lnTo>
                  <a:lnTo>
                    <a:pt x="164" y="0"/>
                  </a:lnTo>
                  <a:lnTo>
                    <a:pt x="86" y="0"/>
                  </a:lnTo>
                  <a:close/>
                  <a:moveTo>
                    <a:pt x="99" y="207"/>
                  </a:moveTo>
                  <a:lnTo>
                    <a:pt x="99" y="207"/>
                  </a:lnTo>
                  <a:lnTo>
                    <a:pt x="126" y="103"/>
                  </a:lnTo>
                  <a:lnTo>
                    <a:pt x="153" y="207"/>
                  </a:lnTo>
                  <a:lnTo>
                    <a:pt x="99"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94">
              <a:extLst>
                <a:ext uri="{FF2B5EF4-FFF2-40B4-BE49-F238E27FC236}">
                  <a16:creationId xmlns:a16="http://schemas.microsoft.com/office/drawing/2014/main" id="{1692B051-886A-2342-A3F0-6DA2F787A95A}"/>
                </a:ext>
              </a:extLst>
            </p:cNvPr>
            <p:cNvSpPr>
              <a:spLocks/>
            </p:cNvSpPr>
            <p:nvPr/>
          </p:nvSpPr>
          <p:spPr bwMode="auto">
            <a:xfrm>
              <a:off x="236" y="2422"/>
              <a:ext cx="57" cy="76"/>
            </a:xfrm>
            <a:custGeom>
              <a:avLst/>
              <a:gdLst>
                <a:gd name="T0" fmla="*/ 0 w 249"/>
                <a:gd name="T1" fmla="*/ 0 h 330"/>
                <a:gd name="T2" fmla="*/ 0 w 249"/>
                <a:gd name="T3" fmla="*/ 0 h 330"/>
                <a:gd name="T4" fmla="*/ 0 w 249"/>
                <a:gd name="T5" fmla="*/ 0 h 330"/>
                <a:gd name="T6" fmla="*/ 0 w 249"/>
                <a:gd name="T7" fmla="*/ 0 h 330"/>
                <a:gd name="T8" fmla="*/ 0 w 249"/>
                <a:gd name="T9" fmla="*/ 0 h 330"/>
                <a:gd name="T10" fmla="*/ 0 w 249"/>
                <a:gd name="T11" fmla="*/ 0 h 330"/>
                <a:gd name="T12" fmla="*/ 0 w 249"/>
                <a:gd name="T13" fmla="*/ 0 h 330"/>
                <a:gd name="T14" fmla="*/ 0 w 249"/>
                <a:gd name="T15" fmla="*/ 0 h 330"/>
                <a:gd name="T16" fmla="*/ 0 w 249"/>
                <a:gd name="T17" fmla="*/ 0 h 330"/>
                <a:gd name="T18" fmla="*/ 0 w 249"/>
                <a:gd name="T19" fmla="*/ 0 h 330"/>
                <a:gd name="T20" fmla="*/ 0 w 249"/>
                <a:gd name="T21" fmla="*/ 0 h 330"/>
                <a:gd name="T22" fmla="*/ 0 w 249"/>
                <a:gd name="T23" fmla="*/ 0 h 330"/>
                <a:gd name="T24" fmla="*/ 0 w 249"/>
                <a:gd name="T25" fmla="*/ 0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9" h="330">
                  <a:moveTo>
                    <a:pt x="248" y="0"/>
                  </a:moveTo>
                  <a:lnTo>
                    <a:pt x="171" y="0"/>
                  </a:lnTo>
                  <a:lnTo>
                    <a:pt x="125" y="96"/>
                  </a:lnTo>
                  <a:lnTo>
                    <a:pt x="78" y="0"/>
                  </a:lnTo>
                  <a:lnTo>
                    <a:pt x="1" y="0"/>
                  </a:lnTo>
                  <a:lnTo>
                    <a:pt x="86" y="165"/>
                  </a:lnTo>
                  <a:lnTo>
                    <a:pt x="0" y="330"/>
                  </a:lnTo>
                  <a:lnTo>
                    <a:pt x="78" y="330"/>
                  </a:lnTo>
                  <a:lnTo>
                    <a:pt x="125" y="234"/>
                  </a:lnTo>
                  <a:lnTo>
                    <a:pt x="171" y="330"/>
                  </a:lnTo>
                  <a:lnTo>
                    <a:pt x="249" y="330"/>
                  </a:lnTo>
                  <a:lnTo>
                    <a:pt x="163" y="165"/>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95">
              <a:extLst>
                <a:ext uri="{FF2B5EF4-FFF2-40B4-BE49-F238E27FC236}">
                  <a16:creationId xmlns:a16="http://schemas.microsoft.com/office/drawing/2014/main" id="{C25C79F8-0627-4C40-84C1-0A935346F5EA}"/>
                </a:ext>
              </a:extLst>
            </p:cNvPr>
            <p:cNvSpPr>
              <a:spLocks/>
            </p:cNvSpPr>
            <p:nvPr/>
          </p:nvSpPr>
          <p:spPr bwMode="auto">
            <a:xfrm>
              <a:off x="403" y="2422"/>
              <a:ext cx="59" cy="76"/>
            </a:xfrm>
            <a:custGeom>
              <a:avLst/>
              <a:gdLst>
                <a:gd name="T0" fmla="*/ 0 w 257"/>
                <a:gd name="T1" fmla="*/ 0 h 330"/>
                <a:gd name="T2" fmla="*/ 0 w 257"/>
                <a:gd name="T3" fmla="*/ 0 h 330"/>
                <a:gd name="T4" fmla="*/ 0 w 257"/>
                <a:gd name="T5" fmla="*/ 0 h 330"/>
                <a:gd name="T6" fmla="*/ 0 w 257"/>
                <a:gd name="T7" fmla="*/ 0 h 330"/>
                <a:gd name="T8" fmla="*/ 0 w 257"/>
                <a:gd name="T9" fmla="*/ 0 h 330"/>
                <a:gd name="T10" fmla="*/ 0 w 257"/>
                <a:gd name="T11" fmla="*/ 0 h 330"/>
                <a:gd name="T12" fmla="*/ 0 w 257"/>
                <a:gd name="T13" fmla="*/ 0 h 330"/>
                <a:gd name="T14" fmla="*/ 0 w 257"/>
                <a:gd name="T15" fmla="*/ 0 h 330"/>
                <a:gd name="T16" fmla="*/ 0 w 257"/>
                <a:gd name="T17" fmla="*/ 0 h 330"/>
                <a:gd name="T18" fmla="*/ 0 w 257"/>
                <a:gd name="T19" fmla="*/ 0 h 330"/>
                <a:gd name="T20" fmla="*/ 0 w 257"/>
                <a:gd name="T21" fmla="*/ 0 h 330"/>
                <a:gd name="T22" fmla="*/ 0 w 257"/>
                <a:gd name="T23" fmla="*/ 0 h 330"/>
                <a:gd name="T24" fmla="*/ 0 w 257"/>
                <a:gd name="T25" fmla="*/ 0 h 330"/>
                <a:gd name="T26" fmla="*/ 0 w 257"/>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7" h="330">
                  <a:moveTo>
                    <a:pt x="128" y="127"/>
                  </a:moveTo>
                  <a:lnTo>
                    <a:pt x="69" y="0"/>
                  </a:lnTo>
                  <a:lnTo>
                    <a:pt x="0" y="0"/>
                  </a:lnTo>
                  <a:lnTo>
                    <a:pt x="0" y="330"/>
                  </a:lnTo>
                  <a:lnTo>
                    <a:pt x="66" y="330"/>
                  </a:lnTo>
                  <a:lnTo>
                    <a:pt x="66" y="142"/>
                  </a:lnTo>
                  <a:lnTo>
                    <a:pt x="108" y="230"/>
                  </a:lnTo>
                  <a:lnTo>
                    <a:pt x="149" y="230"/>
                  </a:lnTo>
                  <a:lnTo>
                    <a:pt x="191" y="143"/>
                  </a:lnTo>
                  <a:lnTo>
                    <a:pt x="191" y="330"/>
                  </a:lnTo>
                  <a:lnTo>
                    <a:pt x="257" y="330"/>
                  </a:lnTo>
                  <a:lnTo>
                    <a:pt x="257" y="0"/>
                  </a:lnTo>
                  <a:lnTo>
                    <a:pt x="187" y="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Tree>
    <p:extLst>
      <p:ext uri="{BB962C8B-B14F-4D97-AF65-F5344CB8AC3E}">
        <p14:creationId xmlns:p14="http://schemas.microsoft.com/office/powerpoint/2010/main" val="282151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old Text+Left Pic">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D4D36A4-C463-3741-88DC-C5054ACD3CFC}"/>
              </a:ext>
            </a:extLst>
          </p:cNvPr>
          <p:cNvCxnSpPr/>
          <p:nvPr userDrawn="1"/>
        </p:nvCxnSpPr>
        <p:spPr>
          <a:xfrm>
            <a:off x="5481639" y="2156884"/>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4" hasCustomPrompt="1"/>
          </p:nvPr>
        </p:nvSpPr>
        <p:spPr>
          <a:xfrm>
            <a:off x="1" y="0"/>
            <a:ext cx="4570412" cy="6858000"/>
          </a:xfrm>
          <a:solidFill>
            <a:srgbClr val="D9D9D9"/>
          </a:solidFill>
        </p:spPr>
        <p:txBody>
          <a:bodyPr/>
          <a:lstStyle>
            <a:lvl1pPr marL="0" indent="0">
              <a:buNone/>
              <a:defRPr sz="1600" baseline="0"/>
            </a:lvl1pPr>
          </a:lstStyle>
          <a:p>
            <a:pPr lvl="0"/>
            <a:r>
              <a:rPr lang="en-GB"/>
              <a:t>Click icon to add media</a:t>
            </a:r>
          </a:p>
        </p:txBody>
      </p:sp>
      <p:sp>
        <p:nvSpPr>
          <p:cNvPr id="24" name="Title 23"/>
          <p:cNvSpPr>
            <a:spLocks noGrp="1"/>
          </p:cNvSpPr>
          <p:nvPr>
            <p:ph type="title" hasCustomPrompt="1"/>
          </p:nvPr>
        </p:nvSpPr>
        <p:spPr>
          <a:xfrm>
            <a:off x="5355088" y="2090687"/>
            <a:ext cx="3362192" cy="941748"/>
          </a:xfrm>
        </p:spPr>
        <p:txBody>
          <a:bodyPr/>
          <a:lstStyle>
            <a:lvl1pPr>
              <a:defRPr/>
            </a:lvl1pPr>
          </a:lstStyle>
          <a:p>
            <a:r>
              <a:rPr lang="en-GB"/>
              <a:t>Slide title</a:t>
            </a:r>
            <a:endParaRPr lang="en-US"/>
          </a:p>
        </p:txBody>
      </p:sp>
      <p:sp>
        <p:nvSpPr>
          <p:cNvPr id="26" name="Text Placeholder 25"/>
          <p:cNvSpPr>
            <a:spLocks noGrp="1"/>
          </p:cNvSpPr>
          <p:nvPr>
            <p:ph type="body" sz="quarter" idx="15" hasCustomPrompt="1"/>
          </p:nvPr>
        </p:nvSpPr>
        <p:spPr>
          <a:xfrm>
            <a:off x="5374224" y="2950777"/>
            <a:ext cx="3338560" cy="446276"/>
          </a:xfrm>
        </p:spPr>
        <p:txBody>
          <a:bodyPr>
            <a:spAutoFit/>
          </a:bodyPr>
          <a:lstStyle>
            <a:lvl1pPr marL="0" indent="0">
              <a:buNone/>
              <a:defRPr sz="2300" b="1" baseline="0">
                <a:solidFill>
                  <a:srgbClr val="60A534"/>
                </a:solidFill>
              </a:defRPr>
            </a:lvl1pPr>
            <a:lvl2pPr marL="233994" indent="0">
              <a:buNone/>
              <a:defRPr/>
            </a:lvl2pPr>
            <a:lvl3pPr marL="431990" indent="0">
              <a:buNone/>
              <a:defRPr/>
            </a:lvl3pPr>
            <a:lvl4pPr marL="611985" indent="0">
              <a:buNone/>
              <a:defRPr/>
            </a:lvl4pPr>
            <a:lvl5pPr marL="755981" indent="0">
              <a:buNone/>
              <a:defRPr/>
            </a:lvl5pPr>
          </a:lstStyle>
          <a:p>
            <a:pPr lvl="0"/>
            <a:r>
              <a:rPr lang="en-GB"/>
              <a:t>Larger support text</a:t>
            </a:r>
          </a:p>
        </p:txBody>
      </p:sp>
      <p:sp>
        <p:nvSpPr>
          <p:cNvPr id="6" name="Slide Number Placeholder 5">
            <a:extLst>
              <a:ext uri="{FF2B5EF4-FFF2-40B4-BE49-F238E27FC236}">
                <a16:creationId xmlns:a16="http://schemas.microsoft.com/office/drawing/2014/main" id="{89FEF964-30CA-E64B-AEAA-3ED69AF2F94A}"/>
              </a:ext>
            </a:extLst>
          </p:cNvPr>
          <p:cNvSpPr>
            <a:spLocks noGrp="1"/>
          </p:cNvSpPr>
          <p:nvPr>
            <p:ph type="sldNum" sz="quarter" idx="16"/>
          </p:nvPr>
        </p:nvSpPr>
        <p:spPr/>
        <p:txBody>
          <a:bodyPr/>
          <a:lstStyle>
            <a:lvl1pPr>
              <a:defRPr>
                <a:solidFill>
                  <a:srgbClr val="61A534"/>
                </a:solidFill>
              </a:defRPr>
            </a:lvl1pPr>
          </a:lstStyle>
          <a:p>
            <a:fld id="{9FB52F71-538C-E847-9397-E097B92EFDDB}" type="slidenum">
              <a:rPr lang="en-US"/>
              <a:pPr/>
              <a:t>‹#›</a:t>
            </a:fld>
            <a:endParaRPr lang="en-US"/>
          </a:p>
        </p:txBody>
      </p:sp>
    </p:spTree>
    <p:extLst>
      <p:ext uri="{BB962C8B-B14F-4D97-AF65-F5344CB8AC3E}">
        <p14:creationId xmlns:p14="http://schemas.microsoft.com/office/powerpoint/2010/main" val="932279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_">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71EAE10-46DB-3A4D-A796-9945E81AF395}"/>
              </a:ext>
            </a:extLst>
          </p:cNvPr>
          <p:cNvCxnSpPr/>
          <p:nvPr userDrawn="1"/>
        </p:nvCxnSpPr>
        <p:spPr>
          <a:xfrm>
            <a:off x="622301" y="749300"/>
            <a:ext cx="4349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495737" y="683685"/>
            <a:ext cx="1756992" cy="941748"/>
          </a:xfrm>
        </p:spPr>
        <p:txBody>
          <a:bodyPr/>
          <a:lstStyle>
            <a:lvl1pPr>
              <a:defRPr>
                <a:solidFill>
                  <a:schemeClr val="tx1"/>
                </a:solidFill>
              </a:defRPr>
            </a:lvl1pPr>
          </a:lstStyle>
          <a:p>
            <a:r>
              <a:rPr lang="en-GB"/>
              <a:t>Slide title</a:t>
            </a:r>
            <a:endParaRPr lang="en-US"/>
          </a:p>
        </p:txBody>
      </p:sp>
      <p:sp>
        <p:nvSpPr>
          <p:cNvPr id="26" name="Text Placeholder 25"/>
          <p:cNvSpPr>
            <a:spLocks noGrp="1"/>
          </p:cNvSpPr>
          <p:nvPr>
            <p:ph type="body" sz="quarter" idx="15"/>
          </p:nvPr>
        </p:nvSpPr>
        <p:spPr>
          <a:xfrm>
            <a:off x="518745" y="3236979"/>
            <a:ext cx="4990716" cy="276999"/>
          </a:xfrm>
        </p:spPr>
        <p:txBody>
          <a:bodyPr>
            <a:spAutoFit/>
          </a:bodyPr>
          <a:lstStyle>
            <a:lvl1pPr marL="0" indent="0">
              <a:buNone/>
              <a:defRPr sz="1200" b="0" baseline="0">
                <a:solidFill>
                  <a:schemeClr val="tx1"/>
                </a:solidFill>
              </a:defRPr>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28" name="Text Placeholder 27"/>
          <p:cNvSpPr>
            <a:spLocks noGrp="1"/>
          </p:cNvSpPr>
          <p:nvPr>
            <p:ph type="body" sz="quarter" idx="16"/>
          </p:nvPr>
        </p:nvSpPr>
        <p:spPr>
          <a:xfrm>
            <a:off x="518746" y="1414347"/>
            <a:ext cx="5003353" cy="433553"/>
          </a:xfrm>
        </p:spPr>
        <p:txBody>
          <a:bodyPr tIns="108000" bIns="108000">
            <a:spAutoFit/>
          </a:bodyPr>
          <a:lstStyle>
            <a:lvl1pPr marL="0" indent="0">
              <a:buNone/>
              <a:defRPr sz="1400">
                <a:solidFill>
                  <a:schemeClr val="tx1"/>
                </a:solidFill>
              </a:defRPr>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31" name="Text Placeholder 30"/>
          <p:cNvSpPr>
            <a:spLocks noGrp="1"/>
          </p:cNvSpPr>
          <p:nvPr>
            <p:ph type="body" sz="quarter" idx="17"/>
          </p:nvPr>
        </p:nvSpPr>
        <p:spPr>
          <a:xfrm>
            <a:off x="518745" y="2824026"/>
            <a:ext cx="4978080" cy="402775"/>
          </a:xfrm>
        </p:spPr>
        <p:txBody>
          <a:bodyPr tIns="108000" bIns="108000" anchor="b">
            <a:spAutoFit/>
          </a:bodyPr>
          <a:lstStyle>
            <a:lvl1pPr marL="0" indent="0">
              <a:buNone/>
              <a:defRPr sz="1200" b="1">
                <a:solidFill>
                  <a:schemeClr val="tx1"/>
                </a:solidFill>
              </a:defRPr>
            </a:lvl1pPr>
          </a:lstStyle>
          <a:p>
            <a:pPr lvl="0"/>
            <a:r>
              <a:rPr lang="en-GB"/>
              <a:t>Click to edit Master text styles</a:t>
            </a:r>
          </a:p>
        </p:txBody>
      </p:sp>
      <p:sp>
        <p:nvSpPr>
          <p:cNvPr id="7" name="Slide Number Placeholder 5">
            <a:extLst>
              <a:ext uri="{FF2B5EF4-FFF2-40B4-BE49-F238E27FC236}">
                <a16:creationId xmlns:a16="http://schemas.microsoft.com/office/drawing/2014/main" id="{96B5B85A-94BA-F84C-A465-606946EBB59B}"/>
              </a:ext>
            </a:extLst>
          </p:cNvPr>
          <p:cNvSpPr>
            <a:spLocks noGrp="1"/>
          </p:cNvSpPr>
          <p:nvPr>
            <p:ph type="sldNum" sz="quarter" idx="18"/>
          </p:nvPr>
        </p:nvSpPr>
        <p:spPr/>
        <p:txBody>
          <a:bodyPr/>
          <a:lstStyle>
            <a:lvl1pPr>
              <a:defRPr>
                <a:solidFill>
                  <a:schemeClr val="accent1"/>
                </a:solidFill>
              </a:defRPr>
            </a:lvl1pPr>
          </a:lstStyle>
          <a:p>
            <a:fld id="{2F6ED8B9-F590-B740-AAAE-4CE31CB50AF1}" type="slidenum">
              <a:rPr lang="en-US" smtClean="0"/>
              <a:pPr/>
              <a:t>‹#›</a:t>
            </a:fld>
            <a:endParaRPr lang="en-US"/>
          </a:p>
        </p:txBody>
      </p:sp>
      <p:cxnSp>
        <p:nvCxnSpPr>
          <p:cNvPr id="8" name="Straight Connector 7">
            <a:extLst>
              <a:ext uri="{FF2B5EF4-FFF2-40B4-BE49-F238E27FC236}">
                <a16:creationId xmlns:a16="http://schemas.microsoft.com/office/drawing/2014/main" id="{1F9950FA-9199-9C46-8DD8-6C548DD25FC4}"/>
              </a:ext>
            </a:extLst>
          </p:cNvPr>
          <p:cNvCxnSpPr/>
          <p:nvPr userDrawn="1"/>
        </p:nvCxnSpPr>
        <p:spPr>
          <a:xfrm>
            <a:off x="632461" y="749300"/>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4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Right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CACF5E-6F46-F849-846B-2F36DA66A689}"/>
              </a:ext>
            </a:extLst>
          </p:cNvPr>
          <p:cNvSpPr/>
          <p:nvPr userDrawn="1"/>
        </p:nvSpPr>
        <p:spPr>
          <a:xfrm>
            <a:off x="4572000" y="0"/>
            <a:ext cx="4573588" cy="6858000"/>
          </a:xfrm>
          <a:prstGeom prst="rect">
            <a:avLst/>
          </a:prstGeom>
          <a:solidFill>
            <a:srgbClr val="60A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6" name="Straight Connector 5">
            <a:extLst>
              <a:ext uri="{FF2B5EF4-FFF2-40B4-BE49-F238E27FC236}">
                <a16:creationId xmlns:a16="http://schemas.microsoft.com/office/drawing/2014/main" id="{36CA8779-31D6-7E4E-8482-A498B785F465}"/>
              </a:ext>
            </a:extLst>
          </p:cNvPr>
          <p:cNvCxnSpPr/>
          <p:nvPr userDrawn="1"/>
        </p:nvCxnSpPr>
        <p:spPr>
          <a:xfrm>
            <a:off x="2070101" y="2512484"/>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2" y="2447339"/>
            <a:ext cx="4573588" cy="941748"/>
          </a:xfrm>
        </p:spPr>
        <p:txBody>
          <a:bodyPr wrap="square"/>
          <a:lstStyle>
            <a:lvl1pPr algn="ctr">
              <a:defRPr/>
            </a:lvl1pPr>
          </a:lstStyle>
          <a:p>
            <a:r>
              <a:rPr lang="en-GB"/>
              <a:t>Slide title</a:t>
            </a:r>
            <a:endParaRPr lang="en-US"/>
          </a:p>
        </p:txBody>
      </p:sp>
      <p:sp>
        <p:nvSpPr>
          <p:cNvPr id="28" name="Text Placeholder 27"/>
          <p:cNvSpPr>
            <a:spLocks noGrp="1"/>
          </p:cNvSpPr>
          <p:nvPr>
            <p:ph type="body" sz="quarter" idx="16"/>
          </p:nvPr>
        </p:nvSpPr>
        <p:spPr>
          <a:xfrm>
            <a:off x="2" y="3178002"/>
            <a:ext cx="4573588" cy="433553"/>
          </a:xfrm>
        </p:spPr>
        <p:txBody>
          <a:bodyPr tIns="108000" bIns="108000">
            <a:spAutoFit/>
          </a:bodyPr>
          <a:lstStyle>
            <a:lvl1pPr marL="0" indent="0" algn="ctr">
              <a:buNone/>
              <a:defRPr sz="1400"/>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12" name="Text Placeholder 3"/>
          <p:cNvSpPr>
            <a:spLocks noGrp="1"/>
          </p:cNvSpPr>
          <p:nvPr>
            <p:ph type="body" sz="quarter" idx="18" hasCustomPrompt="1"/>
          </p:nvPr>
        </p:nvSpPr>
        <p:spPr>
          <a:xfrm>
            <a:off x="4944780" y="1001351"/>
            <a:ext cx="3822503" cy="5191071"/>
          </a:xfrm>
        </p:spPr>
        <p:txBody>
          <a:bodyPr/>
          <a:lstStyle>
            <a:lvl1pPr marL="0" indent="0">
              <a:buNone/>
              <a:defRPr sz="1200" baseline="0">
                <a:solidFill>
                  <a:srgbClr val="FFFFFF"/>
                </a:solidFill>
              </a:defRPr>
            </a:lvl1pPr>
          </a:lstStyle>
          <a:p>
            <a:pPr lvl="0"/>
            <a:r>
              <a:rPr lang="en-GB"/>
              <a:t>Click to bullet points</a:t>
            </a:r>
          </a:p>
        </p:txBody>
      </p:sp>
      <p:sp>
        <p:nvSpPr>
          <p:cNvPr id="7" name="Slide Number Placeholder 5">
            <a:extLst>
              <a:ext uri="{FF2B5EF4-FFF2-40B4-BE49-F238E27FC236}">
                <a16:creationId xmlns:a16="http://schemas.microsoft.com/office/drawing/2014/main" id="{8B3A857D-6ED3-CE46-8A42-8B9ACC8A5832}"/>
              </a:ext>
            </a:extLst>
          </p:cNvPr>
          <p:cNvSpPr>
            <a:spLocks noGrp="1"/>
          </p:cNvSpPr>
          <p:nvPr>
            <p:ph type="sldNum" sz="quarter" idx="19"/>
          </p:nvPr>
        </p:nvSpPr>
        <p:spPr/>
        <p:txBody>
          <a:bodyPr/>
          <a:lstStyle>
            <a:lvl1pPr>
              <a:defRPr>
                <a:solidFill>
                  <a:schemeClr val="bg1"/>
                </a:solidFill>
              </a:defRPr>
            </a:lvl1pPr>
          </a:lstStyle>
          <a:p>
            <a:fld id="{C7CC124B-3A40-754C-B43D-1EEB73BE8A94}" type="slidenum">
              <a:rPr lang="en-US" smtClean="0"/>
              <a:pPr/>
              <a:t>‹#›</a:t>
            </a:fld>
            <a:endParaRPr lang="en-US"/>
          </a:p>
        </p:txBody>
      </p:sp>
    </p:spTree>
    <p:extLst>
      <p:ext uri="{BB962C8B-B14F-4D97-AF65-F5344CB8AC3E}">
        <p14:creationId xmlns:p14="http://schemas.microsoft.com/office/powerpoint/2010/main" val="333861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Content+Left Green_Large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C1BD4-1C6A-4447-89E4-58DB33047120}"/>
              </a:ext>
            </a:extLst>
          </p:cNvPr>
          <p:cNvSpPr/>
          <p:nvPr userDrawn="1"/>
        </p:nvSpPr>
        <p:spPr>
          <a:xfrm>
            <a:off x="0" y="0"/>
            <a:ext cx="4573588" cy="6858000"/>
          </a:xfrm>
          <a:prstGeom prst="rect">
            <a:avLst/>
          </a:prstGeom>
          <a:solidFill>
            <a:srgbClr val="60A5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7" name="Straight Connector 6">
            <a:extLst>
              <a:ext uri="{FF2B5EF4-FFF2-40B4-BE49-F238E27FC236}">
                <a16:creationId xmlns:a16="http://schemas.microsoft.com/office/drawing/2014/main" id="{FB3A2F37-6E52-4641-B0EC-9F5F0BC58EC3}"/>
              </a:ext>
            </a:extLst>
          </p:cNvPr>
          <p:cNvCxnSpPr/>
          <p:nvPr userDrawn="1"/>
        </p:nvCxnSpPr>
        <p:spPr>
          <a:xfrm>
            <a:off x="5046664" y="749300"/>
            <a:ext cx="434975" cy="0"/>
          </a:xfrm>
          <a:prstGeom prst="line">
            <a:avLst/>
          </a:prstGeom>
          <a:ln w="76200">
            <a:solidFill>
              <a:srgbClr val="60A534"/>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hasCustomPrompt="1"/>
          </p:nvPr>
        </p:nvSpPr>
        <p:spPr>
          <a:xfrm>
            <a:off x="4920370" y="683685"/>
            <a:ext cx="3857870" cy="941748"/>
          </a:xfrm>
        </p:spPr>
        <p:txBody>
          <a:bodyPr/>
          <a:lstStyle>
            <a:lvl1pPr>
              <a:defRPr/>
            </a:lvl1pPr>
          </a:lstStyle>
          <a:p>
            <a:r>
              <a:rPr lang="en-GB"/>
              <a:t>Slide title</a:t>
            </a:r>
            <a:endParaRPr lang="en-US"/>
          </a:p>
        </p:txBody>
      </p:sp>
      <p:sp>
        <p:nvSpPr>
          <p:cNvPr id="26" name="Text Placeholder 25"/>
          <p:cNvSpPr>
            <a:spLocks noGrp="1"/>
          </p:cNvSpPr>
          <p:nvPr>
            <p:ph type="body" sz="quarter" idx="15"/>
          </p:nvPr>
        </p:nvSpPr>
        <p:spPr>
          <a:xfrm>
            <a:off x="4943379" y="2470275"/>
            <a:ext cx="3838906" cy="246221"/>
          </a:xfrm>
        </p:spPr>
        <p:txBody>
          <a:bodyPr>
            <a:spAutoFit/>
          </a:bodyPr>
          <a:lstStyle>
            <a:lvl1pPr marL="0" indent="0">
              <a:buNone/>
              <a:defRPr sz="1000" b="0" baseline="0"/>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28" name="Text Placeholder 27"/>
          <p:cNvSpPr>
            <a:spLocks noGrp="1"/>
          </p:cNvSpPr>
          <p:nvPr>
            <p:ph type="body" sz="quarter" idx="16"/>
          </p:nvPr>
        </p:nvSpPr>
        <p:spPr>
          <a:xfrm>
            <a:off x="4943378" y="1414347"/>
            <a:ext cx="3832587" cy="433553"/>
          </a:xfrm>
        </p:spPr>
        <p:txBody>
          <a:bodyPr tIns="108000" bIns="108000">
            <a:spAutoFit/>
          </a:bodyPr>
          <a:lstStyle>
            <a:lvl1pPr marL="0" indent="0">
              <a:buNone/>
              <a:defRPr sz="1400"/>
            </a:lvl1pPr>
            <a:lvl2pPr marL="233994" indent="0">
              <a:buNone/>
              <a:defRPr/>
            </a:lvl2pPr>
            <a:lvl3pPr marL="431990" indent="0">
              <a:buNone/>
              <a:defRPr/>
            </a:lvl3pPr>
            <a:lvl4pPr marL="611985" indent="0">
              <a:buNone/>
              <a:defRPr/>
            </a:lvl4pPr>
            <a:lvl5pPr marL="755981" indent="0">
              <a:buNone/>
              <a:defRPr/>
            </a:lvl5pPr>
          </a:lstStyle>
          <a:p>
            <a:pPr lvl="0"/>
            <a:r>
              <a:rPr lang="en-GB"/>
              <a:t>Click to edit Master text styles</a:t>
            </a:r>
          </a:p>
        </p:txBody>
      </p:sp>
      <p:sp>
        <p:nvSpPr>
          <p:cNvPr id="4" name="Text Placeholder 3"/>
          <p:cNvSpPr>
            <a:spLocks noGrp="1"/>
          </p:cNvSpPr>
          <p:nvPr>
            <p:ph type="body" sz="quarter" idx="18" hasCustomPrompt="1"/>
          </p:nvPr>
        </p:nvSpPr>
        <p:spPr>
          <a:xfrm>
            <a:off x="524412" y="1001351"/>
            <a:ext cx="3822503" cy="5191071"/>
          </a:xfrm>
        </p:spPr>
        <p:txBody>
          <a:bodyPr/>
          <a:lstStyle>
            <a:lvl1pPr marL="0" indent="0">
              <a:buNone/>
              <a:defRPr sz="1800" baseline="0">
                <a:solidFill>
                  <a:srgbClr val="FFFFFF"/>
                </a:solidFill>
              </a:defRPr>
            </a:lvl1pPr>
          </a:lstStyle>
          <a:p>
            <a:pPr lvl="0"/>
            <a:r>
              <a:rPr lang="en-GB"/>
              <a:t>Click to add larger text statement</a:t>
            </a:r>
          </a:p>
        </p:txBody>
      </p:sp>
      <p:sp>
        <p:nvSpPr>
          <p:cNvPr id="8" name="Slide Number Placeholder 5">
            <a:extLst>
              <a:ext uri="{FF2B5EF4-FFF2-40B4-BE49-F238E27FC236}">
                <a16:creationId xmlns:a16="http://schemas.microsoft.com/office/drawing/2014/main" id="{4DF57346-A2E4-9F41-B6C9-BA957C3FF44A}"/>
              </a:ext>
            </a:extLst>
          </p:cNvPr>
          <p:cNvSpPr>
            <a:spLocks noGrp="1"/>
          </p:cNvSpPr>
          <p:nvPr>
            <p:ph type="sldNum" sz="quarter" idx="19"/>
          </p:nvPr>
        </p:nvSpPr>
        <p:spPr/>
        <p:txBody>
          <a:bodyPr/>
          <a:lstStyle>
            <a:lvl1pPr>
              <a:defRPr>
                <a:solidFill>
                  <a:schemeClr val="accent1"/>
                </a:solidFill>
              </a:defRPr>
            </a:lvl1pPr>
          </a:lstStyle>
          <a:p>
            <a:fld id="{31B55B3A-03EC-9942-9016-E0AC24504B69}" type="slidenum">
              <a:rPr lang="en-US" smtClean="0"/>
              <a:pPr/>
              <a:t>‹#›</a:t>
            </a:fld>
            <a:endParaRPr lang="en-US"/>
          </a:p>
        </p:txBody>
      </p:sp>
    </p:spTree>
    <p:extLst>
      <p:ext uri="{BB962C8B-B14F-4D97-AF65-F5344CB8AC3E}">
        <p14:creationId xmlns:p14="http://schemas.microsoft.com/office/powerpoint/2010/main" val="89037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3150" y="369344"/>
            <a:ext cx="5542279" cy="1048293"/>
          </a:xfrm>
          <a:prstGeom prst="rect">
            <a:avLst/>
          </a:prstGeom>
        </p:spPr>
        <p:txBody>
          <a:bodyPr/>
          <a:lstStyle>
            <a:lvl1pPr algn="l">
              <a:defRPr sz="3000" b="1" i="0">
                <a:latin typeface="Arial"/>
                <a:cs typeface="Arial"/>
              </a:defRPr>
            </a:lvl1pPr>
          </a:lstStyle>
          <a:p>
            <a:r>
              <a:rPr lang="en-GB"/>
              <a:t>Click to edit Master title style</a:t>
            </a:r>
            <a:endParaRPr lang="en-US"/>
          </a:p>
        </p:txBody>
      </p:sp>
      <p:sp>
        <p:nvSpPr>
          <p:cNvPr id="3" name="Content Placeholder 2"/>
          <p:cNvSpPr>
            <a:spLocks noGrp="1"/>
          </p:cNvSpPr>
          <p:nvPr>
            <p:ph idx="1"/>
          </p:nvPr>
        </p:nvSpPr>
        <p:spPr>
          <a:xfrm>
            <a:off x="401720" y="1513284"/>
            <a:ext cx="8285080" cy="3833415"/>
          </a:xfrm>
        </p:spPr>
        <p:txBody>
          <a:bodyPr/>
          <a:lstStyle>
            <a:lvl1pPr>
              <a:defRPr sz="26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135178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933450"/>
          </a:xfrm>
          <a:prstGeom prst="rect">
            <a:avLst/>
          </a:prstGeom>
        </p:spPr>
        <p:txBody>
          <a:bodyPr anchor="t"/>
          <a:lstStyle>
            <a:lvl1pPr algn="l">
              <a:defRPr sz="3000" b="1" cap="none"/>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125083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2615" y="369344"/>
            <a:ext cx="5682402" cy="1048293"/>
          </a:xfrm>
          <a:prstGeom prst="rect">
            <a:avLst/>
          </a:prstGeom>
        </p:spPr>
        <p:txBody>
          <a:bodyPr/>
          <a:lstStyle>
            <a:lvl1pPr algn="l">
              <a:defRPr sz="3000" b="1" i="0">
                <a:latin typeface="Arial"/>
                <a:cs typeface="Arial"/>
              </a:defRPr>
            </a:lvl1pPr>
          </a:lstStyle>
          <a:p>
            <a:r>
              <a:rPr lang="en-GB"/>
              <a:t>Click to edit Master title style</a:t>
            </a:r>
            <a:endParaRPr lang="en-US"/>
          </a:p>
        </p:txBody>
      </p:sp>
      <p:sp>
        <p:nvSpPr>
          <p:cNvPr id="3" name="Content Placeholder 2"/>
          <p:cNvSpPr>
            <a:spLocks noGrp="1"/>
          </p:cNvSpPr>
          <p:nvPr>
            <p:ph sz="half" idx="1"/>
          </p:nvPr>
        </p:nvSpPr>
        <p:spPr>
          <a:xfrm>
            <a:off x="457200" y="1600201"/>
            <a:ext cx="4038600" cy="386080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386080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89997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2615" y="369344"/>
            <a:ext cx="5585212" cy="849855"/>
          </a:xfrm>
          <a:prstGeom prst="rect">
            <a:avLst/>
          </a:prstGeom>
        </p:spPr>
        <p:txBody>
          <a:bodyPr/>
          <a:lstStyle>
            <a:lvl1pPr algn="l">
              <a:defRPr sz="3000" b="1" i="0">
                <a:latin typeface="Arial"/>
                <a:cs typeface="Arial"/>
              </a:defRPr>
            </a:lvl1pPr>
          </a:lstStyle>
          <a:p>
            <a:r>
              <a:rPr lang="en-GB"/>
              <a:t>Click to edit Master title style</a:t>
            </a:r>
            <a:endParaRPr lang="en-US"/>
          </a:p>
        </p:txBody>
      </p:sp>
      <p:sp>
        <p:nvSpPr>
          <p:cNvPr id="3" name="Text Placeholder 2"/>
          <p:cNvSpPr>
            <a:spLocks noGrp="1"/>
          </p:cNvSpPr>
          <p:nvPr>
            <p:ph type="body" idx="1"/>
          </p:nvPr>
        </p:nvSpPr>
        <p:spPr>
          <a:xfrm>
            <a:off x="457200" y="1555139"/>
            <a:ext cx="4040188" cy="809968"/>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hasCustomPrompt="1"/>
          </p:nvPr>
        </p:nvSpPr>
        <p:spPr>
          <a:xfrm>
            <a:off x="457200" y="2449344"/>
            <a:ext cx="4040188" cy="2897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55139"/>
            <a:ext cx="4041775" cy="809968"/>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hasCustomPrompt="1"/>
          </p:nvPr>
        </p:nvSpPr>
        <p:spPr>
          <a:xfrm>
            <a:off x="4645025" y="2449344"/>
            <a:ext cx="4041775" cy="28973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236884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2615" y="369344"/>
            <a:ext cx="5928618" cy="1048293"/>
          </a:xfrm>
          <a:prstGeom prst="rect">
            <a:avLst/>
          </a:prstGeom>
        </p:spPr>
        <p:txBody>
          <a:bodyPr/>
          <a:lstStyle>
            <a:lvl1pPr algn="l">
              <a:defRPr sz="3000" b="1" i="0">
                <a:latin typeface="Arial"/>
                <a:cs typeface="Arial"/>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290297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3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61629"/>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362740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2614" y="369344"/>
            <a:ext cx="6038767" cy="1048293"/>
          </a:xfrm>
          <a:prstGeom prst="rect">
            <a:avLst/>
          </a:prstGeom>
        </p:spPr>
        <p:txBody>
          <a:bodyPr/>
          <a:lstStyle>
            <a:lvl1pPr algn="l">
              <a:defRPr sz="3000" b="1" i="0">
                <a:latin typeface="Arial"/>
                <a:cs typeface="Aria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457200" y="1678254"/>
            <a:ext cx="8229600" cy="3490645"/>
          </a:xfrm>
        </p:spPr>
        <p:txBody>
          <a:bodyPr vert="eaVert">
            <a:normAutofit/>
          </a:bodyPr>
          <a:lstStyle>
            <a:lvl1pPr>
              <a:defRPr sz="2600"/>
            </a:lvl1pPr>
          </a:lstStyle>
          <a:p>
            <a:pPr lvl="0"/>
            <a:endParaRPr lang="en-US"/>
          </a:p>
        </p:txBody>
      </p:sp>
      <p:sp>
        <p:nvSpPr>
          <p:cNvPr id="4" name="Date Placeholder 3"/>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197017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1773"/>
            <a:ext cx="2057400" cy="4017443"/>
          </a:xfrm>
          <a:prstGeom prst="rect">
            <a:avLst/>
          </a:prstGeom>
        </p:spPr>
        <p:txBody>
          <a:bodyPr vert="eaVert"/>
          <a:lstStyle>
            <a:lvl1pPr algn="l">
              <a:defRPr sz="3000" b="1" i="0">
                <a:latin typeface="Arial"/>
                <a:cs typeface="Aria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984862" y="274638"/>
            <a:ext cx="5492137" cy="54145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127416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RE180809 RNIB_Brand_PPT template v02.pdf"/>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1062615" y="369344"/>
            <a:ext cx="6252585" cy="479955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82B7C-B2E5-254A-A994-CA5860A3911E}" type="datetimeFigureOut">
              <a:rPr lang="en-US" smtClean="0"/>
              <a:t>3/13/2024</a:t>
            </a:fld>
            <a:endParaRPr lang="en-US"/>
          </a:p>
        </p:txBody>
      </p:sp>
    </p:spTree>
    <p:extLst>
      <p:ext uri="{BB962C8B-B14F-4D97-AF65-F5344CB8AC3E}">
        <p14:creationId xmlns:p14="http://schemas.microsoft.com/office/powerpoint/2010/main" val="77007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000" b="1"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uk/grant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wearemassive.co.uk/the-virtual-fundraising-monito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miles.redcross.org.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rathonmates.rnib.org.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Visionary workshop: Approaches to Digital</a:t>
            </a:r>
          </a:p>
        </p:txBody>
      </p:sp>
      <p:sp>
        <p:nvSpPr>
          <p:cNvPr id="3" name="Subtitle 2"/>
          <p:cNvSpPr>
            <a:spLocks noGrp="1"/>
          </p:cNvSpPr>
          <p:nvPr>
            <p:ph type="subTitle" idx="1"/>
          </p:nvPr>
        </p:nvSpPr>
        <p:spPr>
          <a:xfrm>
            <a:off x="343406" y="3292475"/>
            <a:ext cx="8525386" cy="1187450"/>
          </a:xfrm>
        </p:spPr>
        <p:txBody>
          <a:bodyPr vert="horz" lIns="91440" tIns="45720" rIns="91440" bIns="45720" rtlCol="0" anchor="t">
            <a:normAutofit fontScale="92500" lnSpcReduction="20000"/>
          </a:bodyPr>
          <a:lstStyle/>
          <a:p>
            <a:r>
              <a:rPr lang="en-US"/>
              <a:t>Presented by:</a:t>
            </a:r>
          </a:p>
          <a:p>
            <a:r>
              <a:rPr lang="en-US"/>
              <a:t>Katherine Hughes, RNIB Senior Social Media Manager </a:t>
            </a:r>
          </a:p>
          <a:p>
            <a:r>
              <a:rPr lang="en-US"/>
              <a:t>Lizzi Wagner, RNIB Senior Challenge Events Manager</a:t>
            </a:r>
          </a:p>
        </p:txBody>
      </p:sp>
    </p:spTree>
    <p:extLst>
      <p:ext uri="{BB962C8B-B14F-4D97-AF65-F5344CB8AC3E}">
        <p14:creationId xmlns:p14="http://schemas.microsoft.com/office/powerpoint/2010/main" val="316920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37150-98B4-4400-9E76-1131C0F6AB45}"/>
              </a:ext>
            </a:extLst>
          </p:cNvPr>
          <p:cNvSpPr>
            <a:spLocks noGrp="1"/>
          </p:cNvSpPr>
          <p:nvPr>
            <p:ph idx="1"/>
          </p:nvPr>
        </p:nvSpPr>
        <p:spPr>
          <a:xfrm>
            <a:off x="1444290" y="1992214"/>
            <a:ext cx="6213810" cy="786221"/>
          </a:xfrm>
        </p:spPr>
        <p:txBody>
          <a:bodyPr/>
          <a:lstStyle/>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pic>
        <p:nvPicPr>
          <p:cNvPr id="8" name="Picture 7">
            <a:extLst>
              <a:ext uri="{FF2B5EF4-FFF2-40B4-BE49-F238E27FC236}">
                <a16:creationId xmlns:a16="http://schemas.microsoft.com/office/drawing/2014/main" id="{A0577E45-A38C-4661-A464-3D42F63DFA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43116" y="2203134"/>
            <a:ext cx="4281509" cy="2726054"/>
          </a:xfrm>
          <a:prstGeom prst="rect">
            <a:avLst/>
          </a:prstGeom>
        </p:spPr>
      </p:pic>
      <p:sp>
        <p:nvSpPr>
          <p:cNvPr id="10" name="TextBox 9">
            <a:extLst>
              <a:ext uri="{FF2B5EF4-FFF2-40B4-BE49-F238E27FC236}">
                <a16:creationId xmlns:a16="http://schemas.microsoft.com/office/drawing/2014/main" id="{003D27C9-8CD4-4A7B-991D-7391DA628F6B}"/>
              </a:ext>
            </a:extLst>
          </p:cNvPr>
          <p:cNvSpPr txBox="1"/>
          <p:nvPr/>
        </p:nvSpPr>
        <p:spPr>
          <a:xfrm>
            <a:off x="2488883" y="3116037"/>
            <a:ext cx="1268730" cy="923330"/>
          </a:xfrm>
          <a:prstGeom prst="rect">
            <a:avLst/>
          </a:prstGeom>
          <a:noFill/>
        </p:spPr>
        <p:txBody>
          <a:bodyPr wrap="square" rtlCol="0">
            <a:spAutoFit/>
          </a:bodyPr>
          <a:lstStyle/>
          <a:p>
            <a:pPr defTabSz="342900"/>
            <a:r>
              <a:rPr lang="en-GB" sz="1350">
                <a:solidFill>
                  <a:prstClr val="black"/>
                </a:solidFill>
                <a:latin typeface="Arial"/>
              </a:rPr>
              <a:t>What people want to hear from us</a:t>
            </a:r>
          </a:p>
          <a:p>
            <a:pPr defTabSz="342900"/>
            <a:endParaRPr lang="en-GB" sz="1350">
              <a:solidFill>
                <a:prstClr val="black"/>
              </a:solidFill>
              <a:latin typeface="Arial"/>
            </a:endParaRPr>
          </a:p>
        </p:txBody>
      </p:sp>
      <p:sp>
        <p:nvSpPr>
          <p:cNvPr id="12" name="TextBox 11">
            <a:extLst>
              <a:ext uri="{FF2B5EF4-FFF2-40B4-BE49-F238E27FC236}">
                <a16:creationId xmlns:a16="http://schemas.microsoft.com/office/drawing/2014/main" id="{8F39CFFB-0EC4-4D40-BB22-F2BF507703F1}"/>
              </a:ext>
            </a:extLst>
          </p:cNvPr>
          <p:cNvSpPr txBox="1"/>
          <p:nvPr/>
        </p:nvSpPr>
        <p:spPr>
          <a:xfrm>
            <a:off x="5069206" y="3116036"/>
            <a:ext cx="1302697" cy="715581"/>
          </a:xfrm>
          <a:prstGeom prst="rect">
            <a:avLst/>
          </a:prstGeom>
          <a:noFill/>
        </p:spPr>
        <p:txBody>
          <a:bodyPr wrap="square" rtlCol="0">
            <a:spAutoFit/>
          </a:bodyPr>
          <a:lstStyle/>
          <a:p>
            <a:pPr defTabSz="342900"/>
            <a:r>
              <a:rPr lang="en-GB" sz="1350">
                <a:solidFill>
                  <a:prstClr val="black"/>
                </a:solidFill>
                <a:latin typeface="Arial"/>
              </a:rPr>
              <a:t>What we want to say</a:t>
            </a:r>
          </a:p>
          <a:p>
            <a:pPr defTabSz="342900"/>
            <a:endParaRPr lang="en-GB" sz="1350">
              <a:solidFill>
                <a:prstClr val="black"/>
              </a:solidFill>
              <a:latin typeface="Arial"/>
            </a:endParaRPr>
          </a:p>
        </p:txBody>
      </p:sp>
      <p:sp>
        <p:nvSpPr>
          <p:cNvPr id="5" name="Title 4">
            <a:extLst>
              <a:ext uri="{FF2B5EF4-FFF2-40B4-BE49-F238E27FC236}">
                <a16:creationId xmlns:a16="http://schemas.microsoft.com/office/drawing/2014/main" id="{96AD5B08-1E28-4C25-A0C3-A285C6DD75E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088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5F37-82BE-46BA-883A-2B0BEEFC3662}"/>
              </a:ext>
            </a:extLst>
          </p:cNvPr>
          <p:cNvSpPr>
            <a:spLocks noGrp="1"/>
          </p:cNvSpPr>
          <p:nvPr>
            <p:ph type="title"/>
          </p:nvPr>
        </p:nvSpPr>
        <p:spPr/>
        <p:txBody>
          <a:bodyPr/>
          <a:lstStyle/>
          <a:p>
            <a:r>
              <a:rPr lang="en-GB" sz="3200"/>
              <a:t>Brevity</a:t>
            </a:r>
            <a:endParaRPr lang="en-GB"/>
          </a:p>
        </p:txBody>
      </p:sp>
      <p:pic>
        <p:nvPicPr>
          <p:cNvPr id="4" name="Picture 3">
            <a:extLst>
              <a:ext uri="{FF2B5EF4-FFF2-40B4-BE49-F238E27FC236}">
                <a16:creationId xmlns:a16="http://schemas.microsoft.com/office/drawing/2014/main" id="{4D55B389-E6B9-4BAD-8DF9-EA9BACF8141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951534" y="1331650"/>
            <a:ext cx="4154647" cy="4208839"/>
          </a:xfrm>
          <a:prstGeom prst="rect">
            <a:avLst/>
          </a:prstGeom>
        </p:spPr>
      </p:pic>
    </p:spTree>
    <p:extLst>
      <p:ext uri="{BB962C8B-B14F-4D97-AF65-F5344CB8AC3E}">
        <p14:creationId xmlns:p14="http://schemas.microsoft.com/office/powerpoint/2010/main" val="178119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Oxfam TSTAR PRO Headline" panose="02000806030000020004" pitchFamily="2" charset="0"/>
              </a:rPr>
              <a:t>Facebook</a:t>
            </a:r>
          </a:p>
        </p:txBody>
      </p:sp>
      <p:sp>
        <p:nvSpPr>
          <p:cNvPr id="3" name="Text Placeholder 2"/>
          <p:cNvSpPr>
            <a:spLocks noGrp="1"/>
          </p:cNvSpPr>
          <p:nvPr>
            <p:ph sz="half" idx="1"/>
          </p:nvPr>
        </p:nvSpPr>
        <p:spPr/>
        <p:txBody>
          <a:bodyPr vert="horz" lIns="91440" tIns="45720" rIns="91440" bIns="45720" rtlCol="0" anchor="t">
            <a:normAutofit/>
          </a:bodyPr>
          <a:lstStyle/>
          <a:p>
            <a:pPr marL="213995" indent="-213995">
              <a:buFont typeface="Arial" panose="020B0604020202020204" pitchFamily="34" charset="0"/>
              <a:buChar char="•"/>
            </a:pPr>
            <a:r>
              <a:rPr lang="en-GB" sz="1600" b="0"/>
              <a:t>Image/video led </a:t>
            </a:r>
            <a:endParaRPr lang="en-US" sz="1600"/>
          </a:p>
          <a:p>
            <a:pPr marL="213995" indent="-213995">
              <a:buFont typeface="Arial" panose="020B0604020202020204" pitchFamily="34" charset="0"/>
              <a:buChar char="•"/>
            </a:pPr>
            <a:r>
              <a:rPr lang="en-GB" sz="1600" b="0"/>
              <a:t>Focus is increasingly on community and connections.</a:t>
            </a:r>
          </a:p>
          <a:p>
            <a:pPr marL="213995" indent="-213995">
              <a:buFont typeface="Arial" panose="020B0604020202020204" pitchFamily="34" charset="0"/>
              <a:buChar char="•"/>
            </a:pPr>
            <a:r>
              <a:rPr lang="en-GB" sz="1600" b="0"/>
              <a:t>Meet people where they are &amp; where you can add value to conversations</a:t>
            </a:r>
          </a:p>
          <a:p>
            <a:pPr marL="213995" indent="-213995">
              <a:buFont typeface="Arial" panose="020B0604020202020204" pitchFamily="34" charset="0"/>
              <a:buChar char="•"/>
            </a:pPr>
            <a:r>
              <a:rPr lang="en-GB" sz="1600" b="0"/>
              <a:t>Facebook Fundraisers</a:t>
            </a:r>
          </a:p>
          <a:p>
            <a:pPr marL="213995" indent="-213995">
              <a:buFont typeface="Arial" panose="020B0604020202020204" pitchFamily="34" charset="0"/>
              <a:buChar char="•"/>
            </a:pPr>
            <a:r>
              <a:rPr lang="en-GB" sz="1600" b="0"/>
              <a:t>People don’t want to be told what to do: inspire them. </a:t>
            </a:r>
            <a:endParaRPr lang="en-GB" sz="1600" b="0">
              <a:latin typeface="Arial" panose="020B0604020202020204" pitchFamily="34" charset="0"/>
              <a:cs typeface="Arial" panose="020B0604020202020204" pitchFamily="34" charset="0"/>
            </a:endParaRPr>
          </a:p>
          <a:p>
            <a:pPr marL="213995" indent="-213995">
              <a:buFont typeface="Arial" panose="020B0604020202020204" pitchFamily="34" charset="0"/>
              <a:buChar char="•"/>
            </a:pPr>
            <a:r>
              <a:rPr lang="en-GB" sz="1600" b="0"/>
              <a:t>Test and adapt, vary content types</a:t>
            </a:r>
          </a:p>
          <a:p>
            <a:pPr marL="213995" indent="-213995">
              <a:buFont typeface="Arial" panose="020B0604020202020204" pitchFamily="34" charset="0"/>
              <a:buChar char="•"/>
            </a:pPr>
            <a:r>
              <a:rPr lang="en-GB" sz="1600" b="0"/>
              <a:t>Authenticity is key. </a:t>
            </a:r>
            <a:endParaRPr lang="en-GB" sz="1600" b="0">
              <a:latin typeface="Arial" panose="020B0604020202020204" pitchFamily="34" charset="0"/>
              <a:cs typeface="Arial" panose="020B0604020202020204" pitchFamily="34" charset="0"/>
            </a:endParaRPr>
          </a:p>
          <a:p>
            <a:br>
              <a:rPr lang="en-GB" sz="1350">
                <a:latin typeface="Arial" panose="020B0604020202020204" pitchFamily="34" charset="0"/>
                <a:cs typeface="Arial" panose="020B0604020202020204" pitchFamily="34" charset="0"/>
              </a:rPr>
            </a:br>
            <a:endParaRPr lang="en-GB" sz="1350">
              <a:latin typeface="Arial" panose="020B0604020202020204" pitchFamily="34" charset="0"/>
              <a:cs typeface="Arial" panose="020B0604020202020204" pitchFamily="34" charset="0"/>
            </a:endParaRPr>
          </a:p>
          <a:p>
            <a:pPr marL="213995" indent="-213995">
              <a:buFont typeface="Arial" panose="020B0604020202020204" pitchFamily="34" charset="0"/>
              <a:buChar char="•"/>
            </a:pPr>
            <a:endParaRPr lang="en-GB" sz="135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0B5FD7-844D-4721-9C38-0C9499447DC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268636" y="1418267"/>
            <a:ext cx="3037113" cy="4912862"/>
          </a:xfrm>
          <a:prstGeom prst="rect">
            <a:avLst/>
          </a:prstGeom>
        </p:spPr>
      </p:pic>
    </p:spTree>
    <p:extLst>
      <p:ext uri="{BB962C8B-B14F-4D97-AF65-F5344CB8AC3E}">
        <p14:creationId xmlns:p14="http://schemas.microsoft.com/office/powerpoint/2010/main" val="86458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A8DD-13ED-4F31-AF65-AF4177F8B4CF}"/>
              </a:ext>
            </a:extLst>
          </p:cNvPr>
          <p:cNvSpPr>
            <a:spLocks noGrp="1"/>
          </p:cNvSpPr>
          <p:nvPr>
            <p:ph type="title"/>
          </p:nvPr>
        </p:nvSpPr>
        <p:spPr/>
        <p:txBody>
          <a:bodyPr lIns="91440" tIns="45720" rIns="91440" bIns="45720" anchor="t"/>
          <a:lstStyle/>
          <a:p>
            <a:r>
              <a:rPr lang="en-GB" sz="3200">
                <a:latin typeface="+mj-lt"/>
              </a:rPr>
              <a:t>Facebook Live</a:t>
            </a:r>
            <a:endParaRPr lang="en-US"/>
          </a:p>
        </p:txBody>
      </p:sp>
      <p:sp>
        <p:nvSpPr>
          <p:cNvPr id="4" name="Content Placeholder 3">
            <a:extLst>
              <a:ext uri="{FF2B5EF4-FFF2-40B4-BE49-F238E27FC236}">
                <a16:creationId xmlns:a16="http://schemas.microsoft.com/office/drawing/2014/main" id="{128BA8CA-F82C-4533-B50E-855E5B380551}"/>
              </a:ext>
            </a:extLst>
          </p:cNvPr>
          <p:cNvSpPr>
            <a:spLocks noGrp="1"/>
          </p:cNvSpPr>
          <p:nvPr>
            <p:ph sz="half" idx="2"/>
          </p:nvPr>
        </p:nvSpPr>
        <p:spPr>
          <a:xfrm>
            <a:off x="4648200" y="1600200"/>
            <a:ext cx="4038600" cy="4522807"/>
          </a:xfrm>
        </p:spPr>
        <p:txBody>
          <a:bodyPr>
            <a:normAutofit fontScale="70000" lnSpcReduction="20000"/>
          </a:bodyPr>
          <a:lstStyle/>
          <a:p>
            <a:pPr marL="214313" indent="-214313">
              <a:buFont typeface="Arial" panose="020B0604020202020204" pitchFamily="34" charset="0"/>
              <a:buChar char="•"/>
            </a:pPr>
            <a:r>
              <a:rPr lang="en-GB" sz="3400" b="0">
                <a:latin typeface="Arial" panose="020B0604020202020204" pitchFamily="34" charset="0"/>
                <a:cs typeface="Arial" panose="020B0604020202020204" pitchFamily="34" charset="0"/>
              </a:rPr>
              <a:t>Live content achieves higher engagement rates than other content.</a:t>
            </a:r>
          </a:p>
          <a:p>
            <a:pPr marL="171446" indent="-171446">
              <a:buFont typeface="Arial" panose="020B0604020202020204" pitchFamily="34" charset="0"/>
              <a:buChar char="•"/>
            </a:pPr>
            <a:r>
              <a:rPr lang="en-GB" sz="3400" b="0">
                <a:latin typeface="Arial" panose="020B0604020202020204" pitchFamily="34" charset="0"/>
                <a:cs typeface="Arial" panose="020B0604020202020204" pitchFamily="34" charset="0"/>
              </a:rPr>
              <a:t>Relaxed and informal.</a:t>
            </a:r>
          </a:p>
          <a:p>
            <a:pPr marL="171446" indent="-171446">
              <a:buFont typeface="Arial" panose="020B0604020202020204" pitchFamily="34" charset="0"/>
              <a:buChar char="•"/>
            </a:pPr>
            <a:r>
              <a:rPr lang="en-GB" sz="3400" b="0">
                <a:latin typeface="Arial" panose="020B0604020202020204" pitchFamily="34" charset="0"/>
                <a:cs typeface="Arial" panose="020B0604020202020204" pitchFamily="34" charset="0"/>
              </a:rPr>
              <a:t>Timely and sends a notification to all followers.</a:t>
            </a:r>
          </a:p>
          <a:p>
            <a:pPr marL="171446" indent="-171446">
              <a:buFont typeface="Arial" panose="020B0604020202020204" pitchFamily="34" charset="0"/>
              <a:buChar char="•"/>
            </a:pPr>
            <a:r>
              <a:rPr lang="en-GB" sz="3400" b="0">
                <a:latin typeface="Arial" panose="020B0604020202020204" pitchFamily="34" charset="0"/>
                <a:cs typeface="Arial" panose="020B0604020202020204" pitchFamily="34" charset="0"/>
              </a:rPr>
              <a:t>Audiences are motivated to engage more by commenting and asking questions as the time is limited.</a:t>
            </a:r>
          </a:p>
          <a:p>
            <a:pPr marL="171446" indent="-171446">
              <a:buFont typeface="Arial" panose="020B0604020202020204" pitchFamily="34" charset="0"/>
              <a:buChar char="•"/>
            </a:pPr>
            <a:r>
              <a:rPr lang="en-GB" sz="3400" b="0">
                <a:latin typeface="Arial" panose="020B0604020202020204" pitchFamily="34" charset="0"/>
                <a:cs typeface="Arial" panose="020B0604020202020204" pitchFamily="34" charset="0"/>
              </a:rPr>
              <a:t>An account will receive 3 times more engagements after they have gone live. </a:t>
            </a:r>
          </a:p>
          <a:p>
            <a:endParaRPr lang="en-GB"/>
          </a:p>
        </p:txBody>
      </p:sp>
      <p:pic>
        <p:nvPicPr>
          <p:cNvPr id="5" name="Content Placeholder 4">
            <a:extLst>
              <a:ext uri="{FF2B5EF4-FFF2-40B4-BE49-F238E27FC236}">
                <a16:creationId xmlns:a16="http://schemas.microsoft.com/office/drawing/2014/main" id="{C3CE2EDC-3144-4ED9-B526-AD3AC38F7B4C}"/>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a:stretch/>
        </p:blipFill>
        <p:spPr>
          <a:xfrm>
            <a:off x="457200" y="2507051"/>
            <a:ext cx="4038600" cy="2047097"/>
          </a:xfrm>
          <a:prstGeom prst="rect">
            <a:avLst/>
          </a:prstGeom>
        </p:spPr>
      </p:pic>
    </p:spTree>
    <p:extLst>
      <p:ext uri="{BB962C8B-B14F-4D97-AF65-F5344CB8AC3E}">
        <p14:creationId xmlns:p14="http://schemas.microsoft.com/office/powerpoint/2010/main" val="271946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3301" y="857250"/>
            <a:ext cx="470535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34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31" indent="-285743">
              <a:defRPr>
                <a:solidFill>
                  <a:schemeClr val="tx1"/>
                </a:solidFill>
                <a:latin typeface="Calibri" charset="0"/>
                <a:ea typeface="ＭＳ Ｐゴシック" charset="0"/>
              </a:defRPr>
            </a:lvl2pPr>
            <a:lvl3pPr marL="1142972" indent="-228594">
              <a:defRPr>
                <a:solidFill>
                  <a:schemeClr val="tx1"/>
                </a:solidFill>
                <a:latin typeface="Calibri" charset="0"/>
                <a:ea typeface="ＭＳ Ｐゴシック" charset="0"/>
              </a:defRPr>
            </a:lvl3pPr>
            <a:lvl4pPr marL="1600160" indent="-228594">
              <a:defRPr>
                <a:solidFill>
                  <a:schemeClr val="tx1"/>
                </a:solidFill>
                <a:latin typeface="Calibri" charset="0"/>
                <a:ea typeface="ＭＳ Ｐゴシック" charset="0"/>
              </a:defRPr>
            </a:lvl4pPr>
            <a:lvl5pPr marL="2057348" indent="-228594">
              <a:defRPr>
                <a:solidFill>
                  <a:schemeClr val="tx1"/>
                </a:solidFill>
                <a:latin typeface="Calibri" charset="0"/>
                <a:ea typeface="ＭＳ Ｐゴシック" charset="0"/>
              </a:defRPr>
            </a:lvl5pPr>
            <a:lvl6pPr marL="2514537" indent="-228594" defTabSz="455602" eaLnBrk="0" fontAlgn="base" hangingPunct="0">
              <a:spcBef>
                <a:spcPct val="0"/>
              </a:spcBef>
              <a:spcAft>
                <a:spcPct val="0"/>
              </a:spcAft>
              <a:defRPr>
                <a:solidFill>
                  <a:schemeClr val="tx1"/>
                </a:solidFill>
                <a:latin typeface="Calibri" charset="0"/>
                <a:ea typeface="ＭＳ Ｐゴシック" charset="0"/>
              </a:defRPr>
            </a:lvl6pPr>
            <a:lvl7pPr marL="2971726" indent="-228594" defTabSz="455602" eaLnBrk="0" fontAlgn="base" hangingPunct="0">
              <a:spcBef>
                <a:spcPct val="0"/>
              </a:spcBef>
              <a:spcAft>
                <a:spcPct val="0"/>
              </a:spcAft>
              <a:defRPr>
                <a:solidFill>
                  <a:schemeClr val="tx1"/>
                </a:solidFill>
                <a:latin typeface="Calibri" charset="0"/>
                <a:ea typeface="ＭＳ Ｐゴシック" charset="0"/>
              </a:defRPr>
            </a:lvl7pPr>
            <a:lvl8pPr marL="3428915" indent="-228594" defTabSz="455602" eaLnBrk="0" fontAlgn="base" hangingPunct="0">
              <a:spcBef>
                <a:spcPct val="0"/>
              </a:spcBef>
              <a:spcAft>
                <a:spcPct val="0"/>
              </a:spcAft>
              <a:defRPr>
                <a:solidFill>
                  <a:schemeClr val="tx1"/>
                </a:solidFill>
                <a:latin typeface="Calibri" charset="0"/>
                <a:ea typeface="ＭＳ Ｐゴシック" charset="0"/>
              </a:defRPr>
            </a:lvl8pPr>
            <a:lvl9pPr marL="3886103" indent="-228594" defTabSz="455602" eaLnBrk="0" fontAlgn="base" hangingPunct="0">
              <a:spcBef>
                <a:spcPct val="0"/>
              </a:spcBef>
              <a:spcAft>
                <a:spcPct val="0"/>
              </a:spcAft>
              <a:defRPr>
                <a:solidFill>
                  <a:schemeClr val="tx1"/>
                </a:solidFill>
                <a:latin typeface="Calibri" charset="0"/>
                <a:ea typeface="ＭＳ Ｐゴシック" charset="0"/>
              </a:defRPr>
            </a:lvl9pPr>
          </a:lstStyle>
          <a:p>
            <a:fld id="{06C99A78-5E78-8C42-B604-406919D5DDE8}" type="slidenum">
              <a:rPr lang="en-US">
                <a:solidFill>
                  <a:srgbClr val="61A534"/>
                </a:solidFill>
                <a:latin typeface="Arial" charset="0"/>
                <a:cs typeface="Arial" charset="0"/>
              </a:rPr>
              <a:pPr/>
              <a:t>14</a:t>
            </a:fld>
            <a:endParaRPr lang="en-US">
              <a:solidFill>
                <a:srgbClr val="61A534"/>
              </a:solidFill>
              <a:latin typeface="Arial" charset="0"/>
              <a:cs typeface="Arial" charset="0"/>
            </a:endParaRPr>
          </a:p>
        </p:txBody>
      </p:sp>
      <p:sp>
        <p:nvSpPr>
          <p:cNvPr id="7" name="Title 6"/>
          <p:cNvSpPr txBox="1">
            <a:spLocks/>
          </p:cNvSpPr>
          <p:nvPr/>
        </p:nvSpPr>
        <p:spPr bwMode="auto">
          <a:xfrm>
            <a:off x="4854413" y="1348228"/>
            <a:ext cx="3652979" cy="7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8000" tIns="180000" rIns="108000" bIns="108000" numCol="1" anchor="t" anchorCtr="0" compatLnSpc="1">
            <a:prstTxWarp prst="textNoShape">
              <a:avLst/>
            </a:prstTxWarp>
            <a:spAutoFit/>
          </a:bodyPr>
          <a:lstStyle>
            <a:lvl1pPr algn="l" defTabSz="457200" rtl="0" eaLnBrk="0" fontAlgn="base" hangingPunct="0">
              <a:spcBef>
                <a:spcPct val="0"/>
              </a:spcBef>
              <a:spcAft>
                <a:spcPct val="0"/>
              </a:spcAft>
              <a:defRPr sz="27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700" b="1">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2800"/>
              <a:t>Facebook Groups</a:t>
            </a:r>
          </a:p>
        </p:txBody>
      </p:sp>
      <p:sp>
        <p:nvSpPr>
          <p:cNvPr id="4" name="Rectangle 3">
            <a:extLst>
              <a:ext uri="{FF2B5EF4-FFF2-40B4-BE49-F238E27FC236}">
                <a16:creationId xmlns:a16="http://schemas.microsoft.com/office/drawing/2014/main" id="{8E9A0C44-4CE8-41F2-8B00-19B32B580AB7}"/>
              </a:ext>
            </a:extLst>
          </p:cNvPr>
          <p:cNvSpPr/>
          <p:nvPr/>
        </p:nvSpPr>
        <p:spPr>
          <a:xfrm>
            <a:off x="4854413" y="2707290"/>
            <a:ext cx="3916638" cy="1569660"/>
          </a:xfrm>
          <a:prstGeom prst="rect">
            <a:avLst/>
          </a:prstGeom>
        </p:spPr>
        <p:txBody>
          <a:bodyPr wrap="square" lIns="91440" tIns="45720" rIns="91440" bIns="45720" anchor="t">
            <a:spAutoFit/>
          </a:bodyPr>
          <a:lstStyle/>
          <a:p>
            <a:pPr marL="213995" indent="-213995">
              <a:buFont typeface="Arial" panose="020B0604020202020204" pitchFamily="34" charset="0"/>
              <a:buChar char="•"/>
            </a:pPr>
            <a:r>
              <a:rPr lang="en-GB" sz="2400">
                <a:latin typeface="Arial"/>
                <a:cs typeface="Arial"/>
              </a:rPr>
              <a:t>200m people globally in ‘meaningful’ community groups</a:t>
            </a:r>
            <a:endParaRPr lang="en-US">
              <a:latin typeface="Arial"/>
              <a:cs typeface="Arial"/>
            </a:endParaRPr>
          </a:p>
          <a:p>
            <a:endParaRPr lang="en-GB" sz="2400">
              <a:latin typeface="Arial" panose="020B0604020202020204" pitchFamily="34" charset="0"/>
              <a:cs typeface="Arial" panose="020B0604020202020204" pitchFamily="34" charset="0"/>
            </a:endParaRPr>
          </a:p>
        </p:txBody>
      </p:sp>
      <p:pic>
        <p:nvPicPr>
          <p:cNvPr id="2" name="Content Placeholder 1">
            <a:extLst>
              <a:ext uri="{FF2B5EF4-FFF2-40B4-BE49-F238E27FC236}">
                <a16:creationId xmlns:a16="http://schemas.microsoft.com/office/drawing/2014/main" id="{BD1DEE79-9C35-4620-A9D4-B2D30BDCDBC7}"/>
              </a:ext>
            </a:extLst>
          </p:cNvPr>
          <p:cNvPicPr>
            <a:picLocks noGrp="1" noChangeAspect="1"/>
          </p:cNvPicPr>
          <p:nvPr>
            <p:ph sz="quarter" idx="14"/>
          </p:nvPr>
        </p:nvPicPr>
        <p:blipFill rotWithShape="1">
          <a:blip r:embed="rId3" cstate="email">
            <a:extLst>
              <a:ext uri="{28A0092B-C50C-407E-A947-70E740481C1C}">
                <a14:useLocalDpi xmlns:a14="http://schemas.microsoft.com/office/drawing/2010/main" val="0"/>
              </a:ext>
            </a:extLst>
          </a:blip>
          <a:srcRect/>
          <a:stretch/>
        </p:blipFill>
        <p:spPr>
          <a:xfrm>
            <a:off x="164128" y="1592036"/>
            <a:ext cx="4252342" cy="3637189"/>
          </a:xfrm>
          <a:prstGeom prst="rect">
            <a:avLst/>
          </a:prstGeom>
        </p:spPr>
      </p:pic>
    </p:spTree>
    <p:extLst>
      <p:ext uri="{BB962C8B-B14F-4D97-AF65-F5344CB8AC3E}">
        <p14:creationId xmlns:p14="http://schemas.microsoft.com/office/powerpoint/2010/main" val="51849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37" y="1370014"/>
            <a:ext cx="4714826" cy="867389"/>
          </a:xfrm>
        </p:spPr>
        <p:txBody>
          <a:bodyPr>
            <a:normAutofit/>
          </a:bodyPr>
          <a:lstStyle/>
          <a:p>
            <a:r>
              <a:rPr lang="en-GB">
                <a:latin typeface="Oxfam TSTAR PRO Headline" panose="02000806030000020004" pitchFamily="2" charset="0"/>
              </a:rPr>
              <a:t>Algorithm </a:t>
            </a:r>
          </a:p>
        </p:txBody>
      </p:sp>
      <p:sp>
        <p:nvSpPr>
          <p:cNvPr id="6" name="Slide Number Placeholder 5"/>
          <p:cNvSpPr>
            <a:spLocks noGrp="1"/>
          </p:cNvSpPr>
          <p:nvPr>
            <p:ph type="sldNum" sz="quarter" idx="18"/>
          </p:nvPr>
        </p:nvSpPr>
        <p:spPr/>
        <p:txBody>
          <a:bodyPr/>
          <a:lstStyle/>
          <a:p>
            <a:fld id="{2F6ED8B9-F590-B740-AAAE-4CE31CB50AF1}" type="slidenum">
              <a:rPr lang="en-US" smtClean="0"/>
              <a:pPr/>
              <a:t>15</a:t>
            </a:fld>
            <a:endParaRPr lang="en-US"/>
          </a:p>
        </p:txBody>
      </p:sp>
      <p:sp>
        <p:nvSpPr>
          <p:cNvPr id="8" name="Content Placeholder 2"/>
          <p:cNvSpPr txBox="1">
            <a:spLocks/>
          </p:cNvSpPr>
          <p:nvPr/>
        </p:nvSpPr>
        <p:spPr>
          <a:xfrm>
            <a:off x="213995" y="2100481"/>
            <a:ext cx="6347222"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a:latin typeface="+mj-lt"/>
            </a:endParaRPr>
          </a:p>
        </p:txBody>
      </p:sp>
      <p:sp>
        <p:nvSpPr>
          <p:cNvPr id="7" name="Title 1"/>
          <p:cNvSpPr txBox="1">
            <a:spLocks/>
          </p:cNvSpPr>
          <p:nvPr/>
        </p:nvSpPr>
        <p:spPr>
          <a:xfrm>
            <a:off x="348466" y="3530569"/>
            <a:ext cx="2956103" cy="70631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a:p>
        </p:txBody>
      </p:sp>
      <p:sp>
        <p:nvSpPr>
          <p:cNvPr id="9" name="Content Placeholder 2"/>
          <p:cNvSpPr txBox="1">
            <a:spLocks/>
          </p:cNvSpPr>
          <p:nvPr/>
        </p:nvSpPr>
        <p:spPr>
          <a:xfrm>
            <a:off x="495737" y="2352207"/>
            <a:ext cx="7766010" cy="326350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latin typeface="Arial"/>
                <a:cs typeface="Arial"/>
              </a:rPr>
              <a:t>Timing is crucial </a:t>
            </a:r>
          </a:p>
          <a:p>
            <a:pPr lvl="0"/>
            <a:r>
              <a:rPr lang="en-GB" sz="1800">
                <a:latin typeface="Arial"/>
                <a:cs typeface="Arial"/>
              </a:rPr>
              <a:t>Content cannot feel like advertising or Facebook will restrict reach. Avoid anything too branded, too corporate or images that contain too much text (20% rule).</a:t>
            </a:r>
          </a:p>
          <a:p>
            <a:r>
              <a:rPr lang="en-GB" sz="1800">
                <a:latin typeface="Arial"/>
                <a:cs typeface="Arial"/>
              </a:rPr>
              <a:t>Links that direct people out of Facebook will also reduce the reach of a post. </a:t>
            </a:r>
          </a:p>
          <a:p>
            <a:r>
              <a:rPr lang="en-GB" sz="1800">
                <a:latin typeface="Arial"/>
                <a:cs typeface="Arial"/>
              </a:rPr>
              <a:t>Encourage interaction. </a:t>
            </a:r>
            <a:endParaRPr lang="en-GB" sz="1800">
              <a:latin typeface="Arial" panose="020B0604020202020204" pitchFamily="34" charset="0"/>
              <a:cs typeface="Arial" panose="020B0604020202020204" pitchFamily="34" charset="0"/>
            </a:endParaRPr>
          </a:p>
          <a:p>
            <a:r>
              <a:rPr lang="en-GB" sz="1800">
                <a:latin typeface="Arial"/>
                <a:cs typeface="Arial"/>
              </a:rPr>
              <a:t>Post that have consistently similar messages flagged as ‘repetitive’ and reach declines. Avoid repeating words/phrases like: “sight loss”, “thanks”, “make a difference”</a:t>
            </a:r>
            <a:endParaRPr lang="en-GB" sz="1800">
              <a:latin typeface="Arial" panose="020B0604020202020204" pitchFamily="34" charset="0"/>
              <a:cs typeface="Arial" panose="020B0604020202020204" pitchFamily="34" charset="0"/>
            </a:endParaRPr>
          </a:p>
          <a:p>
            <a:r>
              <a:rPr lang="en-GB" sz="1800">
                <a:latin typeface="Arial"/>
                <a:cs typeface="Arial"/>
              </a:rPr>
              <a:t>Avoid: “Shop”, “sale”, “buy”, “purchase”, “offer”, “please like/share/comment”. </a:t>
            </a:r>
            <a:endParaRPr lang="en-GB" sz="1800">
              <a:latin typeface="Arial" panose="020B0604020202020204" pitchFamily="34" charset="0"/>
              <a:cs typeface="Arial" panose="020B0604020202020204" pitchFamily="34" charset="0"/>
            </a:endParaRPr>
          </a:p>
          <a:p>
            <a:endParaRPr lang="en-GB" sz="13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2098F6-00BB-4E0E-B58E-3F6915157E2B}"/>
              </a:ext>
            </a:extLst>
          </p:cNvPr>
          <p:cNvSpPr>
            <a:spLocks noGrp="1"/>
          </p:cNvSpPr>
          <p:nvPr>
            <p:ph type="title"/>
          </p:nvPr>
        </p:nvSpPr>
        <p:spPr/>
        <p:txBody>
          <a:bodyPr/>
          <a:lstStyle/>
          <a:p>
            <a:r>
              <a:rPr lang="en-GB"/>
              <a:t>Twitter</a:t>
            </a:r>
          </a:p>
        </p:txBody>
      </p:sp>
      <p:sp>
        <p:nvSpPr>
          <p:cNvPr id="7" name="Content Placeholder 6">
            <a:extLst>
              <a:ext uri="{FF2B5EF4-FFF2-40B4-BE49-F238E27FC236}">
                <a16:creationId xmlns:a16="http://schemas.microsoft.com/office/drawing/2014/main" id="{D0F29A7A-1BCA-4580-8F6C-D95423FAA7C0}"/>
              </a:ext>
            </a:extLst>
          </p:cNvPr>
          <p:cNvSpPr>
            <a:spLocks noGrp="1"/>
          </p:cNvSpPr>
          <p:nvPr>
            <p:ph sz="half" idx="1"/>
          </p:nvPr>
        </p:nvSpPr>
        <p:spPr>
          <a:xfrm>
            <a:off x="457200" y="1600201"/>
            <a:ext cx="4038600" cy="4392762"/>
          </a:xfrm>
        </p:spPr>
        <p:txBody>
          <a:bodyPr vert="horz" lIns="91440" tIns="45720" rIns="91440" bIns="45720" rtlCol="0" anchor="t">
            <a:normAutofit fontScale="70000" lnSpcReduction="20000"/>
          </a:bodyPr>
          <a:lstStyle/>
          <a:p>
            <a:pPr marL="257175" indent="-257175">
              <a:buFont typeface="Arial" panose="020B0604020202020204" pitchFamily="34" charset="0"/>
              <a:buChar char="•"/>
            </a:pPr>
            <a:r>
              <a:rPr lang="en-GB" b="0"/>
              <a:t>Best for news, reactions and regular updates.</a:t>
            </a:r>
          </a:p>
          <a:p>
            <a:pPr marL="257175" indent="-257175">
              <a:buFont typeface="Arial" panose="020B0604020202020204" pitchFamily="34" charset="0"/>
              <a:buChar char="•"/>
            </a:pPr>
            <a:r>
              <a:rPr lang="en-GB" b="0"/>
              <a:t>Make it sharable by adding something to the conversation: say something new or interesting. </a:t>
            </a:r>
            <a:endParaRPr lang="en-GB" b="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b="0"/>
              <a:t>Stats, quotes, media, links and hashtags all encourage engagement. </a:t>
            </a:r>
            <a:endParaRPr lang="en-GB" b="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b="0"/>
              <a:t>Less emphasis on storytelling. Great for direct asks, but mix it up.</a:t>
            </a:r>
          </a:p>
          <a:p>
            <a:pPr marL="257175" indent="-257175">
              <a:buFont typeface="Arial" panose="020B0604020202020204" pitchFamily="34" charset="0"/>
              <a:buChar char="•"/>
            </a:pPr>
            <a:r>
              <a:rPr lang="en-GB" b="0"/>
              <a:t>Threads good for long form responses.</a:t>
            </a:r>
          </a:p>
          <a:p>
            <a:pPr marL="257175" indent="-257175">
              <a:buFont typeface="Arial" panose="020B0604020202020204" pitchFamily="34" charset="0"/>
              <a:buChar char="•"/>
            </a:pPr>
            <a:r>
              <a:rPr lang="en-GB" b="0"/>
              <a:t>Pin strongest piece of content.</a:t>
            </a:r>
          </a:p>
          <a:p>
            <a:pPr marL="257175" indent="-257175">
              <a:buFont typeface="Arial" panose="020B0604020202020204" pitchFamily="34" charset="0"/>
              <a:buChar char="•"/>
            </a:pPr>
            <a:r>
              <a:rPr lang="en-GB" b="0"/>
              <a:t>Twitter feed less algorithm-led, so timing is key.</a:t>
            </a:r>
          </a:p>
          <a:p>
            <a:pPr marL="257175" indent="-257175">
              <a:buFont typeface="Arial" panose="020B0604020202020204" pitchFamily="34" charset="0"/>
              <a:buChar char="•"/>
            </a:pPr>
            <a:r>
              <a:rPr lang="en-GB" b="0"/>
              <a:t>Great for amplifying others.</a:t>
            </a:r>
          </a:p>
          <a:p>
            <a:endParaRPr lang="en-GB">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50A71A8D-15B5-47AD-BF58-E82C268B96AC}"/>
              </a:ext>
            </a:extLst>
          </p:cNvPr>
          <p:cNvSpPr>
            <a:spLocks noGrp="1"/>
          </p:cNvSpPr>
          <p:nvPr>
            <p:ph sz="half" idx="2"/>
          </p:nvPr>
        </p:nvSpPr>
        <p:spPr/>
        <p:txBody>
          <a:bodyPr>
            <a:normAutofit fontScale="70000" lnSpcReduction="20000"/>
          </a:bodyPr>
          <a:lstStyle/>
          <a:p>
            <a:endParaRPr lang="en-GB"/>
          </a:p>
        </p:txBody>
      </p:sp>
      <p:pic>
        <p:nvPicPr>
          <p:cNvPr id="10" name="Picture 9">
            <a:extLst>
              <a:ext uri="{FF2B5EF4-FFF2-40B4-BE49-F238E27FC236}">
                <a16:creationId xmlns:a16="http://schemas.microsoft.com/office/drawing/2014/main" id="{50AED5F5-D617-47B5-878B-2515EA04CD5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964426" y="1594827"/>
            <a:ext cx="3549846" cy="4601814"/>
          </a:xfrm>
          <a:prstGeom prst="rect">
            <a:avLst/>
          </a:prstGeom>
        </p:spPr>
      </p:pic>
    </p:spTree>
    <p:extLst>
      <p:ext uri="{BB962C8B-B14F-4D97-AF65-F5344CB8AC3E}">
        <p14:creationId xmlns:p14="http://schemas.microsoft.com/office/powerpoint/2010/main" val="417827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784386-847B-4177-B311-6FB5919C96F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99007" y="791356"/>
            <a:ext cx="5275289" cy="5275289"/>
          </a:xfrm>
          <a:prstGeom prst="rect">
            <a:avLst/>
          </a:prstGeom>
        </p:spPr>
      </p:pic>
      <p:pic>
        <p:nvPicPr>
          <p:cNvPr id="6" name="video-1579517700">
            <a:hlinkClick r:id="" action="ppaction://media"/>
            <a:extLst>
              <a:ext uri="{FF2B5EF4-FFF2-40B4-BE49-F238E27FC236}">
                <a16:creationId xmlns:a16="http://schemas.microsoft.com/office/drawing/2014/main" id="{A2483E12-8DA7-4BD0-8AA9-8D851512FC9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917008" y="1608263"/>
            <a:ext cx="2039284" cy="3625394"/>
          </a:xfrm>
          <a:prstGeom prst="rect">
            <a:avLst/>
          </a:prstGeom>
        </p:spPr>
      </p:pic>
      <p:sp>
        <p:nvSpPr>
          <p:cNvPr id="9" name="Text Placeholder 2">
            <a:extLst>
              <a:ext uri="{FF2B5EF4-FFF2-40B4-BE49-F238E27FC236}">
                <a16:creationId xmlns:a16="http://schemas.microsoft.com/office/drawing/2014/main" id="{F751014D-11C3-41DC-9011-C0C25DD3D46E}"/>
              </a:ext>
            </a:extLst>
          </p:cNvPr>
          <p:cNvSpPr txBox="1">
            <a:spLocks/>
          </p:cNvSpPr>
          <p:nvPr/>
        </p:nvSpPr>
        <p:spPr>
          <a:xfrm>
            <a:off x="80027" y="1983918"/>
            <a:ext cx="4137884" cy="1579354"/>
          </a:xfrm>
          <a:prstGeom prst="rect">
            <a:avLst/>
          </a:prstGeom>
          <a:solidFill>
            <a:schemeClr val="bg1"/>
          </a:solidFill>
        </p:spPr>
        <p:txBody>
          <a:bodyPr vert="horz" lIns="68580" tIns="81000" rIns="68580" bIns="8100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1867" kern="1200">
                <a:solidFill>
                  <a:schemeClr val="tx1"/>
                </a:solidFill>
                <a:latin typeface="+mn-lt"/>
                <a:ea typeface="+mn-ea"/>
                <a:cs typeface="+mn-cs"/>
              </a:defRPr>
            </a:lvl1pPr>
            <a:lvl2pPr marL="311992"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75986"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1598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0797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gn="l" defTabSz="685800">
              <a:spcBef>
                <a:spcPts val="750"/>
              </a:spcBef>
              <a:buFont typeface="Arial" panose="020B0604020202020204" pitchFamily="34" charset="0"/>
              <a:buChar char="•"/>
              <a:defRPr/>
            </a:pPr>
            <a:r>
              <a:rPr lang="en-GB" sz="1600">
                <a:cs typeface="Arial"/>
              </a:rPr>
              <a:t>Avoid on Facebook</a:t>
            </a:r>
          </a:p>
          <a:p>
            <a:pPr marL="257175" indent="-257175" algn="l" defTabSz="685800">
              <a:spcBef>
                <a:spcPts val="750"/>
              </a:spcBef>
              <a:buFont typeface="Arial" panose="020B0604020202020204" pitchFamily="34" charset="0"/>
              <a:buChar char="•"/>
              <a:defRPr/>
            </a:pPr>
            <a:r>
              <a:rPr lang="en-GB" sz="1600">
                <a:cs typeface="Arial"/>
              </a:rPr>
              <a:t>Relevant to the topic not the brand</a:t>
            </a:r>
          </a:p>
          <a:p>
            <a:pPr marL="257175" indent="-257175" algn="l" defTabSz="685800">
              <a:spcBef>
                <a:spcPts val="750"/>
              </a:spcBef>
              <a:buFont typeface="Arial" panose="020B0604020202020204" pitchFamily="34" charset="0"/>
              <a:buChar char="•"/>
              <a:defRPr/>
            </a:pPr>
            <a:r>
              <a:rPr lang="en-GB" sz="1600">
                <a:cs typeface="Arial"/>
              </a:rPr>
              <a:t>Max 2 on Twitter, 30 for Instagram (in comments)</a:t>
            </a:r>
          </a:p>
          <a:p>
            <a:pPr marL="257175" indent="-257175" algn="l" defTabSz="685800">
              <a:spcBef>
                <a:spcPts val="750"/>
              </a:spcBef>
              <a:buFont typeface="Arial" panose="020B0604020202020204" pitchFamily="34" charset="0"/>
              <a:buChar char="•"/>
              <a:defRPr/>
            </a:pPr>
            <a:r>
              <a:rPr lang="en-GB" sz="1600">
                <a:cs typeface="Arial"/>
              </a:rPr>
              <a:t>Use CamelCase</a:t>
            </a:r>
          </a:p>
        </p:txBody>
      </p:sp>
      <p:sp>
        <p:nvSpPr>
          <p:cNvPr id="10" name="Title 1">
            <a:extLst>
              <a:ext uri="{FF2B5EF4-FFF2-40B4-BE49-F238E27FC236}">
                <a16:creationId xmlns:a16="http://schemas.microsoft.com/office/drawing/2014/main" id="{AD9C2339-024F-4873-9EB4-7C48334DAEA5}"/>
              </a:ext>
            </a:extLst>
          </p:cNvPr>
          <p:cNvSpPr txBox="1">
            <a:spLocks/>
          </p:cNvSpPr>
          <p:nvPr/>
        </p:nvSpPr>
        <p:spPr>
          <a:xfrm>
            <a:off x="1336071" y="438200"/>
            <a:ext cx="1948259" cy="706311"/>
          </a:xfrm>
          <a:prstGeom prst="rect">
            <a:avLst/>
          </a:prstGeom>
        </p:spPr>
        <p:txBody>
          <a:bodyPr vert="horz" wrap="square"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3300">
                <a:solidFill>
                  <a:prstClr val="black"/>
                </a:solidFill>
              </a:rPr>
              <a:t>Hashtags</a:t>
            </a:r>
          </a:p>
        </p:txBody>
      </p:sp>
    </p:spTree>
    <p:extLst>
      <p:ext uri="{BB962C8B-B14F-4D97-AF65-F5344CB8AC3E}">
        <p14:creationId xmlns:p14="http://schemas.microsoft.com/office/powerpoint/2010/main" val="176793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4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6"/>
                </p:tgtEl>
              </p:cMediaNode>
            </p:video>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40B6-EC91-48BD-932C-7D7B58F4618E}"/>
              </a:ext>
            </a:extLst>
          </p:cNvPr>
          <p:cNvSpPr>
            <a:spLocks noGrp="1"/>
          </p:cNvSpPr>
          <p:nvPr>
            <p:ph type="title"/>
          </p:nvPr>
        </p:nvSpPr>
        <p:spPr/>
        <p:txBody>
          <a:bodyPr/>
          <a:lstStyle/>
          <a:p>
            <a:r>
              <a:rPr lang="en-GB"/>
              <a:t>Instagram Grid</a:t>
            </a:r>
          </a:p>
        </p:txBody>
      </p:sp>
      <p:sp>
        <p:nvSpPr>
          <p:cNvPr id="4" name="Content Placeholder 3">
            <a:extLst>
              <a:ext uri="{FF2B5EF4-FFF2-40B4-BE49-F238E27FC236}">
                <a16:creationId xmlns:a16="http://schemas.microsoft.com/office/drawing/2014/main" id="{A22FA2EE-5838-4166-A9D7-EBE28AF0116C}"/>
              </a:ext>
            </a:extLst>
          </p:cNvPr>
          <p:cNvSpPr>
            <a:spLocks noGrp="1"/>
          </p:cNvSpPr>
          <p:nvPr>
            <p:ph sz="half" idx="2"/>
          </p:nvPr>
        </p:nvSpPr>
        <p:spPr/>
        <p:txBody>
          <a:bodyPr/>
          <a:lstStyle/>
          <a:p>
            <a:pPr marL="457200" indent="-457200">
              <a:buFont typeface="Arial" panose="020B0604020202020204" pitchFamily="34" charset="0"/>
              <a:buChar char="•"/>
            </a:pPr>
            <a:r>
              <a:rPr lang="en-GB" sz="2800" b="0">
                <a:latin typeface="Arial" panose="020B0604020202020204" pitchFamily="34" charset="0"/>
                <a:cs typeface="Arial" panose="020B0604020202020204" pitchFamily="34" charset="0"/>
              </a:rPr>
              <a:t>Image led </a:t>
            </a:r>
          </a:p>
          <a:p>
            <a:pPr marL="457200" indent="-457200">
              <a:buFont typeface="Arial" panose="020B0604020202020204" pitchFamily="34" charset="0"/>
              <a:buChar char="•"/>
            </a:pPr>
            <a:r>
              <a:rPr lang="en-GB" sz="2800" b="0">
                <a:latin typeface="Arial" panose="020B0604020202020204" pitchFamily="34" charset="0"/>
                <a:cs typeface="Arial" panose="020B0604020202020204" pitchFamily="34" charset="0"/>
              </a:rPr>
              <a:t>Storytelling</a:t>
            </a:r>
          </a:p>
          <a:p>
            <a:pPr marL="457200" indent="-457200">
              <a:buFont typeface="Arial" panose="020B0604020202020204" pitchFamily="34" charset="0"/>
              <a:buChar char="•"/>
            </a:pPr>
            <a:r>
              <a:rPr lang="en-GB" sz="2800" b="0">
                <a:latin typeface="Arial" panose="020B0604020202020204" pitchFamily="34" charset="0"/>
                <a:cs typeface="Arial" panose="020B0604020202020204" pitchFamily="34" charset="0"/>
              </a:rPr>
              <a:t>Community focused</a:t>
            </a:r>
            <a:br>
              <a:rPr lang="en-GB" sz="3600">
                <a:latin typeface="Arial" panose="020B0604020202020204" pitchFamily="34" charset="0"/>
                <a:cs typeface="Arial" panose="020B0604020202020204" pitchFamily="34" charset="0"/>
              </a:rPr>
            </a:br>
            <a:endParaRPr lang="en-GB" sz="3600">
              <a:latin typeface="Arial" panose="020B0604020202020204" pitchFamily="34" charset="0"/>
              <a:cs typeface="Arial" panose="020B0604020202020204" pitchFamily="34" charset="0"/>
            </a:endParaRPr>
          </a:p>
          <a:p>
            <a:endParaRPr lang="en-GB"/>
          </a:p>
        </p:txBody>
      </p:sp>
      <p:pic>
        <p:nvPicPr>
          <p:cNvPr id="5" name="Content Placeholder 4">
            <a:extLst>
              <a:ext uri="{FF2B5EF4-FFF2-40B4-BE49-F238E27FC236}">
                <a16:creationId xmlns:a16="http://schemas.microsoft.com/office/drawing/2014/main" id="{748A1D7E-F9D7-4AEB-BE8A-BC485D27D1EA}"/>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a:stretch/>
        </p:blipFill>
        <p:spPr>
          <a:xfrm>
            <a:off x="543480" y="1600200"/>
            <a:ext cx="3866039" cy="3860800"/>
          </a:xfrm>
          <a:prstGeom prst="rect">
            <a:avLst/>
          </a:prstGeom>
        </p:spPr>
      </p:pic>
    </p:spTree>
    <p:extLst>
      <p:ext uri="{BB962C8B-B14F-4D97-AF65-F5344CB8AC3E}">
        <p14:creationId xmlns:p14="http://schemas.microsoft.com/office/powerpoint/2010/main" val="208559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2B1404-D14B-4CB5-BA50-5D31B2D0BC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6736" y="857250"/>
            <a:ext cx="5275289" cy="5275289"/>
          </a:xfrm>
          <a:prstGeom prst="rect">
            <a:avLst/>
          </a:prstGeom>
        </p:spPr>
      </p:pic>
      <p:sp>
        <p:nvSpPr>
          <p:cNvPr id="2" name="Title 1"/>
          <p:cNvSpPr>
            <a:spLocks noGrp="1"/>
          </p:cNvSpPr>
          <p:nvPr>
            <p:ph type="title"/>
          </p:nvPr>
        </p:nvSpPr>
        <p:spPr>
          <a:xfrm>
            <a:off x="1446836" y="504094"/>
            <a:ext cx="1948259" cy="706311"/>
          </a:xfrm>
        </p:spPr>
        <p:txBody>
          <a:bodyPr/>
          <a:lstStyle/>
          <a:p>
            <a:r>
              <a:rPr lang="en-GB"/>
              <a:t>IGTV</a:t>
            </a:r>
          </a:p>
        </p:txBody>
      </p:sp>
      <p:sp>
        <p:nvSpPr>
          <p:cNvPr id="3" name="Text Placeholder 2"/>
          <p:cNvSpPr>
            <a:spLocks noGrp="1"/>
          </p:cNvSpPr>
          <p:nvPr>
            <p:ph type="body" sz="quarter" idx="16"/>
          </p:nvPr>
        </p:nvSpPr>
        <p:spPr>
          <a:xfrm>
            <a:off x="381881" y="1964570"/>
            <a:ext cx="3771900" cy="2840366"/>
          </a:xfrm>
          <a:solidFill>
            <a:schemeClr val="bg1"/>
          </a:solidFill>
        </p:spPr>
        <p:txBody>
          <a:bodyPr vert="horz" lIns="91440" tIns="108000" rIns="91440" bIns="108000" rtlCol="0" anchor="t">
            <a:spAutoFit/>
          </a:bodyPr>
          <a:lstStyle/>
          <a:p>
            <a:pPr marL="257175" indent="-257175" algn="l">
              <a:buFont typeface="Arial" panose="020B0604020202020204" pitchFamily="34" charset="0"/>
              <a:buChar char="•"/>
            </a:pPr>
            <a:r>
              <a:rPr lang="en-GB" sz="2400" b="0"/>
              <a:t>Videos 1h long</a:t>
            </a:r>
          </a:p>
          <a:p>
            <a:pPr marL="257175" indent="-257175" algn="l">
              <a:buFont typeface="Arial" panose="020B0604020202020204" pitchFamily="34" charset="0"/>
              <a:buChar char="•"/>
            </a:pPr>
            <a:r>
              <a:rPr lang="en-GB" sz="2400" b="0">
                <a:latin typeface="Arial" panose="020B0604020202020204" pitchFamily="34" charset="0"/>
                <a:cs typeface="Arial" panose="020B0604020202020204" pitchFamily="34" charset="0"/>
              </a:rPr>
              <a:t>Portrait</a:t>
            </a:r>
          </a:p>
          <a:p>
            <a:pPr marL="257175" indent="-257175" algn="l">
              <a:buFont typeface="Arial" panose="020B0604020202020204" pitchFamily="34" charset="0"/>
              <a:buChar char="•"/>
            </a:pPr>
            <a:r>
              <a:rPr lang="en-GB" sz="2400" b="0"/>
              <a:t>If you are posting on IGTV it will appear bigger in the Explore page</a:t>
            </a:r>
            <a:r>
              <a:rPr lang="en-GB" sz="2100"/>
              <a:t>.</a:t>
            </a:r>
          </a:p>
          <a:p>
            <a:pPr algn="l"/>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2DF40DE-0408-4B29-9979-FBCDAA1EAEA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832817" y="1696131"/>
            <a:ext cx="2143125" cy="3465739"/>
          </a:xfrm>
          <a:prstGeom prst="rect">
            <a:avLst/>
          </a:prstGeom>
        </p:spPr>
      </p:pic>
    </p:spTree>
    <p:extLst>
      <p:ext uri="{BB962C8B-B14F-4D97-AF65-F5344CB8AC3E}">
        <p14:creationId xmlns:p14="http://schemas.microsoft.com/office/powerpoint/2010/main" val="125862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BF9B-60DB-48B1-A8D1-2A281EFBC9E7}"/>
              </a:ext>
            </a:extLst>
          </p:cNvPr>
          <p:cNvSpPr>
            <a:spLocks noGrp="1"/>
          </p:cNvSpPr>
          <p:nvPr>
            <p:ph type="title"/>
          </p:nvPr>
        </p:nvSpPr>
        <p:spPr/>
        <p:txBody>
          <a:bodyPr/>
          <a:lstStyle/>
          <a:p>
            <a:r>
              <a:rPr lang="en-GB"/>
              <a:t>Digital is all around us</a:t>
            </a:r>
          </a:p>
        </p:txBody>
      </p:sp>
      <p:pic>
        <p:nvPicPr>
          <p:cNvPr id="4" name="Content Placeholder 3">
            <a:extLst>
              <a:ext uri="{FF2B5EF4-FFF2-40B4-BE49-F238E27FC236}">
                <a16:creationId xmlns:a16="http://schemas.microsoft.com/office/drawing/2014/main" id="{B08FE2B1-B053-4907-BCB3-C314E668BD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6396" y="1685973"/>
            <a:ext cx="3976706" cy="3976706"/>
          </a:xfrm>
          <a:prstGeom prst="rect">
            <a:avLst/>
          </a:prstGeom>
        </p:spPr>
      </p:pic>
    </p:spTree>
    <p:extLst>
      <p:ext uri="{BB962C8B-B14F-4D97-AF65-F5344CB8AC3E}">
        <p14:creationId xmlns:p14="http://schemas.microsoft.com/office/powerpoint/2010/main" val="287643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395" y="807636"/>
            <a:ext cx="4223630" cy="1121809"/>
          </a:xfrm>
        </p:spPr>
        <p:txBody>
          <a:bodyPr/>
          <a:lstStyle/>
          <a:p>
            <a:r>
              <a:rPr lang="en-GB"/>
              <a:t>Stories</a:t>
            </a:r>
          </a:p>
        </p:txBody>
      </p:sp>
      <p:sp>
        <p:nvSpPr>
          <p:cNvPr id="3" name="Text Placeholder 2"/>
          <p:cNvSpPr>
            <a:spLocks noGrp="1"/>
          </p:cNvSpPr>
          <p:nvPr>
            <p:ph type="body" sz="quarter" idx="15"/>
          </p:nvPr>
        </p:nvSpPr>
        <p:spPr>
          <a:xfrm>
            <a:off x="4943379" y="2351563"/>
            <a:ext cx="3838906" cy="652486"/>
          </a:xfrm>
        </p:spPr>
        <p:txBody>
          <a:bodyPr/>
          <a:lstStyle/>
          <a:p>
            <a:endParaRPr lang="en-GB"/>
          </a:p>
          <a:p>
            <a:endParaRPr lang="en-GB" sz="1200"/>
          </a:p>
          <a:p>
            <a:endParaRPr lang="en-GB"/>
          </a:p>
        </p:txBody>
      </p:sp>
      <p:sp>
        <p:nvSpPr>
          <p:cNvPr id="4" name="Text Placeholder 3"/>
          <p:cNvSpPr>
            <a:spLocks noGrp="1"/>
          </p:cNvSpPr>
          <p:nvPr>
            <p:ph type="body" sz="quarter" idx="16"/>
          </p:nvPr>
        </p:nvSpPr>
        <p:spPr>
          <a:xfrm>
            <a:off x="4903984" y="1899809"/>
            <a:ext cx="3832587" cy="3542096"/>
          </a:xfrm>
        </p:spPr>
        <p:txBody>
          <a:bodyPr vert="horz" lIns="91440" tIns="108000" rIns="91440" bIns="108000" rtlCol="0" anchor="t">
            <a:spAutoFit/>
          </a:bodyPr>
          <a:lstStyle/>
          <a:p>
            <a:pPr marL="285115" indent="-285115">
              <a:buFont typeface="Arial" panose="020B0604020202020204" pitchFamily="34" charset="0"/>
              <a:buChar char="•"/>
            </a:pPr>
            <a:r>
              <a:rPr lang="en-GB" sz="1800" b="0"/>
              <a:t>500 million daily users </a:t>
            </a:r>
          </a:p>
          <a:p>
            <a:pPr marL="285115" indent="-285115">
              <a:buFont typeface="Arial" panose="020B0604020202020204" pitchFamily="34" charset="0"/>
              <a:buChar char="•"/>
            </a:pPr>
            <a:r>
              <a:rPr lang="en-GB" sz="1800" b="0"/>
              <a:t>Swipe up link if over 10k followers</a:t>
            </a:r>
          </a:p>
          <a:p>
            <a:pPr marL="257175" indent="-257175">
              <a:buFont typeface="Arial" panose="020B0604020202020204" pitchFamily="34" charset="0"/>
              <a:buChar char="•"/>
            </a:pPr>
            <a:r>
              <a:rPr lang="en-GB" sz="1800" b="0"/>
              <a:t>It’s good for raw, behind the scenes content from fundraising events and very good for UGC</a:t>
            </a:r>
          </a:p>
          <a:p>
            <a:pPr marL="257175" indent="-257175">
              <a:buFont typeface="Arial" panose="020B0604020202020204" pitchFamily="34" charset="0"/>
              <a:buChar char="•"/>
            </a:pPr>
            <a:r>
              <a:rPr lang="en-GB" sz="1800" b="0"/>
              <a:t>No alt text for image descriptions, so include a voiceover for accessibility</a:t>
            </a:r>
          </a:p>
          <a:p>
            <a:br>
              <a:rPr lang="en-GB" sz="1200">
                <a:latin typeface="Arial" panose="020B0604020202020204" pitchFamily="34" charset="0"/>
                <a:cs typeface="Arial" panose="020B0604020202020204" pitchFamily="34" charset="0"/>
              </a:rPr>
            </a:br>
            <a:endParaRPr lang="en-GB" sz="12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9"/>
          </p:nvPr>
        </p:nvSpPr>
        <p:spPr/>
        <p:txBody>
          <a:bodyPr/>
          <a:lstStyle/>
          <a:p>
            <a:fld id="{31B55B3A-03EC-9942-9016-E0AC24504B69}" type="slidenum">
              <a:rPr lang="en-US" smtClean="0"/>
              <a:pPr/>
              <a:t>20</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9071" y="1370014"/>
            <a:ext cx="4444383" cy="4444383"/>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3925" y="1370082"/>
            <a:ext cx="4459774" cy="4459774"/>
          </a:xfrm>
          <a:prstGeom prst="rect">
            <a:avLst/>
          </a:prstGeom>
        </p:spPr>
      </p:pic>
      <p:pic>
        <p:nvPicPr>
          <p:cNvPr id="10" name="Picture 9">
            <a:extLst>
              <a:ext uri="{FF2B5EF4-FFF2-40B4-BE49-F238E27FC236}">
                <a16:creationId xmlns:a16="http://schemas.microsoft.com/office/drawing/2014/main" id="{4D7191FD-60C8-4AD2-AA11-0F9CDEF32CC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1716" y="2067164"/>
            <a:ext cx="1754560" cy="3055954"/>
          </a:xfrm>
          <a:prstGeom prst="rect">
            <a:avLst/>
          </a:prstGeom>
        </p:spPr>
      </p:pic>
      <p:pic>
        <p:nvPicPr>
          <p:cNvPr id="12" name="Picture 11">
            <a:extLst>
              <a:ext uri="{FF2B5EF4-FFF2-40B4-BE49-F238E27FC236}">
                <a16:creationId xmlns:a16="http://schemas.microsoft.com/office/drawing/2014/main" id="{7D2E2AD4-51F6-48A1-A43A-D782C463001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8556" y="2007508"/>
            <a:ext cx="1760880" cy="3120779"/>
          </a:xfrm>
          <a:prstGeom prst="rect">
            <a:avLst/>
          </a:prstGeom>
        </p:spPr>
      </p:pic>
      <p:cxnSp>
        <p:nvCxnSpPr>
          <p:cNvPr id="17" name="Straight Arrow Connector 16">
            <a:extLst>
              <a:ext uri="{FF2B5EF4-FFF2-40B4-BE49-F238E27FC236}">
                <a16:creationId xmlns:a16="http://schemas.microsoft.com/office/drawing/2014/main" id="{801D5E2C-DB3C-46FF-A816-C8117DC4D7B8}"/>
              </a:ext>
            </a:extLst>
          </p:cNvPr>
          <p:cNvCxnSpPr/>
          <p:nvPr/>
        </p:nvCxnSpPr>
        <p:spPr>
          <a:xfrm>
            <a:off x="1276209" y="1173978"/>
            <a:ext cx="332912" cy="112180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D8DF361-EB9B-4841-BABD-AD12893BCFD2}"/>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494162" y="2067164"/>
            <a:ext cx="1700757" cy="3055954"/>
          </a:xfrm>
          <a:prstGeom prst="rect">
            <a:avLst/>
          </a:prstGeom>
        </p:spPr>
      </p:pic>
    </p:spTree>
    <p:extLst>
      <p:ext uri="{BB962C8B-B14F-4D97-AF65-F5344CB8AC3E}">
        <p14:creationId xmlns:p14="http://schemas.microsoft.com/office/powerpoint/2010/main" val="86980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58347E-081E-48E9-965A-377DC6FE219B}"/>
              </a:ext>
            </a:extLst>
          </p:cNvPr>
          <p:cNvSpPr>
            <a:spLocks noGrp="1"/>
          </p:cNvSpPr>
          <p:nvPr>
            <p:ph type="title"/>
          </p:nvPr>
        </p:nvSpPr>
        <p:spPr/>
        <p:txBody>
          <a:bodyPr/>
          <a:lstStyle/>
          <a:p>
            <a:r>
              <a:rPr lang="en-GB"/>
              <a:t>LinkedIn</a:t>
            </a:r>
          </a:p>
        </p:txBody>
      </p:sp>
      <p:sp>
        <p:nvSpPr>
          <p:cNvPr id="7" name="Content Placeholder 6">
            <a:extLst>
              <a:ext uri="{FF2B5EF4-FFF2-40B4-BE49-F238E27FC236}">
                <a16:creationId xmlns:a16="http://schemas.microsoft.com/office/drawing/2014/main" id="{5E47CAC6-C4D4-4B4F-836B-588C5236F002}"/>
              </a:ext>
            </a:extLst>
          </p:cNvPr>
          <p:cNvSpPr>
            <a:spLocks noGrp="1"/>
          </p:cNvSpPr>
          <p:nvPr>
            <p:ph sz="half" idx="1"/>
          </p:nvPr>
        </p:nvSpPr>
        <p:spPr/>
        <p:txBody>
          <a:bodyPr vert="horz" lIns="91440" tIns="45720" rIns="91440" bIns="45720" rtlCol="0" anchor="t">
            <a:normAutofit fontScale="62500" lnSpcReduction="20000"/>
          </a:bodyPr>
          <a:lstStyle/>
          <a:p>
            <a:pPr marL="257175" indent="-257175">
              <a:buFont typeface="Arial" panose="020B0604020202020204" pitchFamily="34" charset="0"/>
              <a:buChar char="•"/>
            </a:pPr>
            <a:r>
              <a:rPr lang="en-GB" sz="3300" b="0"/>
              <a:t>85% of all page views are now content, and not jobs</a:t>
            </a:r>
          </a:p>
          <a:p>
            <a:pPr marL="257175" indent="-257175">
              <a:buFont typeface="Arial" panose="020B0604020202020204" pitchFamily="34" charset="0"/>
              <a:buChar char="•"/>
            </a:pPr>
            <a:r>
              <a:rPr lang="en-GB" sz="3300" b="0"/>
              <a:t>Stats, stories, impact</a:t>
            </a:r>
          </a:p>
          <a:p>
            <a:pPr marL="257175" indent="-257175">
              <a:buFont typeface="Arial" panose="020B0604020202020204" pitchFamily="34" charset="0"/>
              <a:buChar char="•"/>
            </a:pPr>
            <a:r>
              <a:rPr lang="en-GB" sz="3300" b="0"/>
              <a:t>Hashtags and @ mentions </a:t>
            </a:r>
          </a:p>
          <a:p>
            <a:pPr marL="257175" indent="-257175">
              <a:buFont typeface="Arial" panose="020B0604020202020204" pitchFamily="34" charset="0"/>
              <a:buChar char="•"/>
            </a:pPr>
            <a:r>
              <a:rPr lang="en-GB" sz="3300" b="0"/>
              <a:t>Use clear calls to action: view, watch, learn, listen, download, register, apply</a:t>
            </a:r>
          </a:p>
          <a:p>
            <a:pPr marL="257175" indent="-257175">
              <a:buFont typeface="Arial" panose="020B0604020202020204" pitchFamily="34" charset="0"/>
              <a:buChar char="•"/>
            </a:pPr>
            <a:r>
              <a:rPr lang="en-GB" sz="3300" b="0"/>
              <a:t>Individual-individual communication is more authentic than brand-individual: focus on employee and volunteer advocacy. </a:t>
            </a:r>
          </a:p>
          <a:p>
            <a:endParaRPr lang="en-GB"/>
          </a:p>
        </p:txBody>
      </p:sp>
      <p:sp>
        <p:nvSpPr>
          <p:cNvPr id="8" name="Content Placeholder 7">
            <a:extLst>
              <a:ext uri="{FF2B5EF4-FFF2-40B4-BE49-F238E27FC236}">
                <a16:creationId xmlns:a16="http://schemas.microsoft.com/office/drawing/2014/main" id="{2C2C322F-DDB2-4A72-8429-5E2C422C5AE5}"/>
              </a:ext>
            </a:extLst>
          </p:cNvPr>
          <p:cNvSpPr>
            <a:spLocks noGrp="1"/>
          </p:cNvSpPr>
          <p:nvPr>
            <p:ph sz="half" idx="2"/>
          </p:nvPr>
        </p:nvSpPr>
        <p:spPr/>
        <p:txBody>
          <a:bodyPr>
            <a:normAutofit fontScale="62500" lnSpcReduction="20000"/>
          </a:bodyPr>
          <a:lstStyle/>
          <a:p>
            <a:endParaRPr lang="en-GB"/>
          </a:p>
        </p:txBody>
      </p:sp>
      <p:pic>
        <p:nvPicPr>
          <p:cNvPr id="10" name="Picture 9">
            <a:extLst>
              <a:ext uri="{FF2B5EF4-FFF2-40B4-BE49-F238E27FC236}">
                <a16:creationId xmlns:a16="http://schemas.microsoft.com/office/drawing/2014/main" id="{8D636D36-5900-4CDE-AB2E-5344A82323D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59652" y="1981805"/>
            <a:ext cx="4126307" cy="3948893"/>
          </a:xfrm>
          <a:prstGeom prst="rect">
            <a:avLst/>
          </a:prstGeom>
        </p:spPr>
      </p:pic>
    </p:spTree>
    <p:extLst>
      <p:ext uri="{BB962C8B-B14F-4D97-AF65-F5344CB8AC3E}">
        <p14:creationId xmlns:p14="http://schemas.microsoft.com/office/powerpoint/2010/main" val="133631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9772" y="756518"/>
            <a:ext cx="5370525" cy="5370525"/>
          </a:xfrm>
          <a:prstGeom prst="rect">
            <a:avLst/>
          </a:prstGeom>
        </p:spPr>
      </p:pic>
      <p:sp>
        <p:nvSpPr>
          <p:cNvPr id="2" name="Title 1"/>
          <p:cNvSpPr>
            <a:spLocks noGrp="1"/>
          </p:cNvSpPr>
          <p:nvPr>
            <p:ph type="title"/>
          </p:nvPr>
        </p:nvSpPr>
        <p:spPr>
          <a:xfrm>
            <a:off x="883927" y="823674"/>
            <a:ext cx="3812701" cy="706311"/>
          </a:xfrm>
        </p:spPr>
        <p:txBody>
          <a:bodyPr lIns="91440" tIns="45720" rIns="91440" bIns="45720" anchor="t"/>
          <a:lstStyle/>
          <a:p>
            <a:r>
              <a:rPr lang="en-GB" err="1">
                <a:latin typeface="Arial"/>
                <a:cs typeface="Arial"/>
              </a:rPr>
              <a:t>TikTok</a:t>
            </a:r>
            <a:endParaRPr lang="en-GB">
              <a:latin typeface="Arial"/>
              <a:cs typeface="Arial"/>
            </a:endParaRPr>
          </a:p>
        </p:txBody>
      </p:sp>
      <p:sp>
        <p:nvSpPr>
          <p:cNvPr id="3" name="Text Placeholder 2"/>
          <p:cNvSpPr>
            <a:spLocks noGrp="1"/>
          </p:cNvSpPr>
          <p:nvPr>
            <p:ph type="body" sz="quarter" idx="15"/>
          </p:nvPr>
        </p:nvSpPr>
        <p:spPr>
          <a:xfrm>
            <a:off x="495737" y="2076325"/>
            <a:ext cx="5119754" cy="3120854"/>
          </a:xfrm>
        </p:spPr>
        <p:txBody>
          <a:bodyPr vert="horz" lIns="91440" tIns="45720" rIns="91440" bIns="45720" rtlCol="0" anchor="t">
            <a:spAutoFit/>
          </a:bodyPr>
          <a:lstStyle/>
          <a:p>
            <a:pPr marL="170815" indent="-170815">
              <a:buFont typeface="Arial" panose="020B0604020202020204" pitchFamily="34" charset="0"/>
              <a:buChar char="•"/>
            </a:pPr>
            <a:r>
              <a:rPr lang="en-GB" sz="2400" err="1"/>
              <a:t>TikTok</a:t>
            </a:r>
            <a:r>
              <a:rPr lang="en-GB" sz="2400"/>
              <a:t> is a hub for creativity, expression and humour.</a:t>
            </a:r>
            <a:endParaRPr lang="en-US" sz="2400"/>
          </a:p>
          <a:p>
            <a:pPr marL="170815" indent="-170815">
              <a:buFont typeface="Arial" panose="020B0604020202020204" pitchFamily="34" charset="0"/>
              <a:buChar char="•"/>
            </a:pPr>
            <a:r>
              <a:rPr lang="en-GB" sz="2400"/>
              <a:t>Portrait video, text, effects and music.</a:t>
            </a:r>
          </a:p>
          <a:p>
            <a:pPr marL="170815" indent="-170815">
              <a:buFont typeface="Arial" panose="020B0604020202020204" pitchFamily="34" charset="0"/>
              <a:buChar char="•"/>
            </a:pPr>
            <a:r>
              <a:rPr lang="en-GB" sz="2400"/>
              <a:t>Driven by interests rather than who you are following. Served with videos selected for you. </a:t>
            </a:r>
          </a:p>
          <a:p>
            <a:endParaRPr lang="en-GB" sz="1600"/>
          </a:p>
        </p:txBody>
      </p:sp>
      <p:pic>
        <p:nvPicPr>
          <p:cNvPr id="4" name="Picture 3">
            <a:extLst>
              <a:ext uri="{FF2B5EF4-FFF2-40B4-BE49-F238E27FC236}">
                <a16:creationId xmlns:a16="http://schemas.microsoft.com/office/drawing/2014/main" id="{FDB29080-1396-4DF8-883F-C29E5123B2B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176588" y="1596245"/>
            <a:ext cx="2056893" cy="3665510"/>
          </a:xfrm>
          <a:prstGeom prst="rect">
            <a:avLst/>
          </a:prstGeom>
        </p:spPr>
      </p:pic>
    </p:spTree>
    <p:extLst>
      <p:ext uri="{BB962C8B-B14F-4D97-AF65-F5344CB8AC3E}">
        <p14:creationId xmlns:p14="http://schemas.microsoft.com/office/powerpoint/2010/main" val="6543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a:t>Paid Social</a:t>
            </a:r>
          </a:p>
        </p:txBody>
      </p:sp>
      <p:sp>
        <p:nvSpPr>
          <p:cNvPr id="7" name="Text Placeholder 2">
            <a:extLst>
              <a:ext uri="{FF2B5EF4-FFF2-40B4-BE49-F238E27FC236}">
                <a16:creationId xmlns:a16="http://schemas.microsoft.com/office/drawing/2014/main" id="{536F035B-1FB4-4ACA-8660-FC0F3F8A6767}"/>
              </a:ext>
            </a:extLst>
          </p:cNvPr>
          <p:cNvSpPr>
            <a:spLocks noGrp="1"/>
          </p:cNvSpPr>
          <p:nvPr>
            <p:ph sz="half" idx="1"/>
          </p:nvPr>
        </p:nvSpPr>
        <p:spPr/>
        <p:txBody>
          <a:bodyPr>
            <a:normAutofit/>
          </a:bodyPr>
          <a:lstStyle/>
          <a:p>
            <a:pPr marL="257175" indent="-257175">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Facebook</a:t>
            </a:r>
          </a:p>
          <a:p>
            <a:pPr marL="257175" indent="-257175">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Instagram</a:t>
            </a:r>
          </a:p>
          <a:p>
            <a:pPr marL="257175" indent="-257175">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Twitter</a:t>
            </a:r>
          </a:p>
          <a:p>
            <a:pPr marL="257175" indent="-257175">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LinkedIn</a:t>
            </a:r>
          </a:p>
          <a:p>
            <a:pPr marL="257175" indent="-257175">
              <a:buFont typeface="Arial" panose="020B0604020202020204" pitchFamily="34" charset="0"/>
              <a:buChar char="•"/>
            </a:pPr>
            <a:r>
              <a:rPr lang="en-US" b="0">
                <a:solidFill>
                  <a:schemeClr val="tx1"/>
                </a:solidFill>
                <a:latin typeface="Arial" panose="020B0604020202020204" pitchFamily="34" charset="0"/>
                <a:cs typeface="Arial" panose="020B0604020202020204" pitchFamily="34" charset="0"/>
              </a:rPr>
              <a:t>YouTube </a:t>
            </a:r>
          </a:p>
        </p:txBody>
      </p:sp>
      <p:pic>
        <p:nvPicPr>
          <p:cNvPr id="4" name="Picture 4" descr="Graphical user interface, application&#10;&#10;Description automatically generated">
            <a:extLst>
              <a:ext uri="{FF2B5EF4-FFF2-40B4-BE49-F238E27FC236}">
                <a16:creationId xmlns:a16="http://schemas.microsoft.com/office/drawing/2014/main" id="{4D1FBE5C-5232-4974-8A94-A3E29C3D29B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3900577" y="1423273"/>
            <a:ext cx="4516711" cy="5115240"/>
          </a:xfrm>
        </p:spPr>
      </p:pic>
    </p:spTree>
    <p:extLst>
      <p:ext uri="{BB962C8B-B14F-4D97-AF65-F5344CB8AC3E}">
        <p14:creationId xmlns:p14="http://schemas.microsoft.com/office/powerpoint/2010/main" val="99527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218D-7F81-4B1A-B219-136E19049D06}"/>
              </a:ext>
            </a:extLst>
          </p:cNvPr>
          <p:cNvSpPr>
            <a:spLocks noGrp="1"/>
          </p:cNvSpPr>
          <p:nvPr>
            <p:ph type="title"/>
          </p:nvPr>
        </p:nvSpPr>
        <p:spPr/>
        <p:txBody>
          <a:bodyPr/>
          <a:lstStyle/>
          <a:p>
            <a:r>
              <a:rPr lang="en-GB"/>
              <a:t>Free tools and resources </a:t>
            </a:r>
          </a:p>
        </p:txBody>
      </p:sp>
      <p:sp>
        <p:nvSpPr>
          <p:cNvPr id="3" name="Content Placeholder 2">
            <a:extLst>
              <a:ext uri="{FF2B5EF4-FFF2-40B4-BE49-F238E27FC236}">
                <a16:creationId xmlns:a16="http://schemas.microsoft.com/office/drawing/2014/main" id="{3955279C-ADFB-405F-9B22-E363DD775ECD}"/>
              </a:ext>
            </a:extLst>
          </p:cNvPr>
          <p:cNvSpPr>
            <a:spLocks noGrp="1"/>
          </p:cNvSpPr>
          <p:nvPr>
            <p:ph sz="half" idx="1"/>
          </p:nvPr>
        </p:nvSpPr>
        <p:spPr>
          <a:xfrm>
            <a:off x="457200" y="1600200"/>
            <a:ext cx="4038600" cy="4290933"/>
          </a:xfrm>
        </p:spPr>
        <p:txBody>
          <a:bodyPr vert="horz" lIns="91440" tIns="45720" rIns="91440" bIns="45720" rtlCol="0" anchor="t">
            <a:normAutofit fontScale="70000" lnSpcReduction="20000"/>
          </a:bodyPr>
          <a:lstStyle/>
          <a:p>
            <a:pPr marL="457200" indent="-457200">
              <a:buFont typeface="Arial" panose="020B0604020202020204" pitchFamily="34" charset="0"/>
              <a:buChar char="•"/>
            </a:pPr>
            <a:r>
              <a:rPr lang="en-GB" b="0"/>
              <a:t>Headliner for editing videos </a:t>
            </a:r>
          </a:p>
          <a:p>
            <a:pPr marL="457200" indent="-457200">
              <a:buFont typeface="Arial" panose="020B0604020202020204" pitchFamily="34" charset="0"/>
              <a:buChar char="•"/>
            </a:pPr>
            <a:r>
              <a:rPr lang="en-GB" b="0"/>
              <a:t>Canva for producing graphics </a:t>
            </a:r>
          </a:p>
          <a:p>
            <a:pPr marL="457200" indent="-457200">
              <a:buFont typeface="Arial" panose="020B0604020202020204" pitchFamily="34" charset="0"/>
              <a:buChar char="•"/>
            </a:pPr>
            <a:r>
              <a:rPr lang="en-GB" b="0"/>
              <a:t>Facebook Blueprint: free courses to learn about adverts </a:t>
            </a:r>
          </a:p>
          <a:p>
            <a:pPr marL="457200" indent="-457200">
              <a:buFont typeface="Arial" panose="020B0604020202020204" pitchFamily="34" charset="0"/>
              <a:buChar char="•"/>
            </a:pPr>
            <a:r>
              <a:rPr lang="en-GB" b="0"/>
              <a:t>Google Garage: free digital marketing courses</a:t>
            </a:r>
          </a:p>
          <a:p>
            <a:pPr marL="457200" indent="-457200">
              <a:buFont typeface="Arial" panose="020B0604020202020204" pitchFamily="34" charset="0"/>
              <a:buChar char="•"/>
            </a:pPr>
            <a:r>
              <a:rPr lang="en-GB" b="0"/>
              <a:t>Facebook Groups: Third Sector Comms and PR, Fundraising Chat, The Social Media </a:t>
            </a:r>
            <a:r>
              <a:rPr lang="en-GB" b="0" err="1"/>
              <a:t>Geekout</a:t>
            </a:r>
            <a:r>
              <a:rPr lang="en-GB" b="0"/>
              <a:t>.</a:t>
            </a:r>
          </a:p>
          <a:p>
            <a:pPr marL="457200" indent="-457200">
              <a:buFont typeface="Arial" panose="020B0604020202020204" pitchFamily="34" charset="0"/>
              <a:buChar char="•"/>
            </a:pPr>
            <a:r>
              <a:rPr lang="en-GB" b="0"/>
              <a:t>Newsletters: Dimple’s Digital Digest, Matt Navarra.</a:t>
            </a:r>
          </a:p>
          <a:p>
            <a:pPr marL="457200" indent="-457200">
              <a:buFont typeface="Arial" panose="020B0604020202020204" pitchFamily="34" charset="0"/>
              <a:buChar char="•"/>
            </a:pPr>
            <a:r>
              <a:rPr lang="en-GB" b="0"/>
              <a:t>Google Grants for </a:t>
            </a:r>
            <a:r>
              <a:rPr lang="en-GB" b="0" err="1"/>
              <a:t>nonprofits</a:t>
            </a:r>
            <a:r>
              <a:rPr lang="en-GB" b="0"/>
              <a:t>: </a:t>
            </a:r>
            <a:r>
              <a:rPr lang="en-GB" b="0">
                <a:hlinkClick r:id="rId3"/>
              </a:rPr>
              <a:t>https://www.google.co.uk/grants/</a:t>
            </a:r>
            <a:r>
              <a:rPr lang="en-GB" b="0"/>
              <a:t> </a:t>
            </a:r>
          </a:p>
          <a:p>
            <a:pPr marL="457200" indent="-457200">
              <a:buFont typeface="Arial" panose="020B0604020202020204" pitchFamily="34" charset="0"/>
              <a:buChar char="•"/>
            </a:pPr>
            <a:r>
              <a:rPr lang="en-GB" b="0"/>
              <a:t>Virtual events sector research: </a:t>
            </a:r>
            <a:r>
              <a:rPr lang="en-GB" b="0">
                <a:hlinkClick r:id="rId4"/>
              </a:rPr>
              <a:t>https://wearemassive.co.uk/the-virtual-fundraising-monitor/</a:t>
            </a:r>
            <a:endParaRPr lang="en-GB" b="0"/>
          </a:p>
          <a:p>
            <a:endParaRPr lang="en-GB" b="0"/>
          </a:p>
        </p:txBody>
      </p:sp>
      <p:pic>
        <p:nvPicPr>
          <p:cNvPr id="5" name="Content Placeholder 4">
            <a:extLst>
              <a:ext uri="{FF2B5EF4-FFF2-40B4-BE49-F238E27FC236}">
                <a16:creationId xmlns:a16="http://schemas.microsoft.com/office/drawing/2014/main" id="{BF187A7C-C078-4B73-A15C-0BB364C36B0F}"/>
              </a:ext>
            </a:extLst>
          </p:cNvPr>
          <p:cNvPicPr>
            <a:picLocks noGrp="1" noChangeAspect="1"/>
          </p:cNvPicPr>
          <p:nvPr>
            <p:ph sz="half" idx="2"/>
          </p:nvPr>
        </p:nvPicPr>
        <p:blipFill rotWithShape="1">
          <a:blip r:embed="rId5" cstate="email">
            <a:extLst>
              <a:ext uri="{28A0092B-C50C-407E-A947-70E740481C1C}">
                <a14:useLocalDpi xmlns:a14="http://schemas.microsoft.com/office/drawing/2010/main" val="0"/>
              </a:ext>
            </a:extLst>
          </a:blip>
          <a:srcRect/>
          <a:stretch/>
        </p:blipFill>
        <p:spPr>
          <a:xfrm>
            <a:off x="4727532" y="1815449"/>
            <a:ext cx="4053157" cy="3748002"/>
          </a:xfrm>
          <a:prstGeom prst="rect">
            <a:avLst/>
          </a:prstGeom>
        </p:spPr>
      </p:pic>
    </p:spTree>
    <p:extLst>
      <p:ext uri="{BB962C8B-B14F-4D97-AF65-F5344CB8AC3E}">
        <p14:creationId xmlns:p14="http://schemas.microsoft.com/office/powerpoint/2010/main" val="126722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5A86B-D168-4B84-8A96-9D39A76FA919}"/>
              </a:ext>
            </a:extLst>
          </p:cNvPr>
          <p:cNvSpPr>
            <a:spLocks noGrp="1"/>
          </p:cNvSpPr>
          <p:nvPr>
            <p:ph type="title"/>
          </p:nvPr>
        </p:nvSpPr>
        <p:spPr>
          <a:xfrm>
            <a:off x="722313" y="2555303"/>
            <a:ext cx="7772400" cy="933450"/>
          </a:xfrm>
        </p:spPr>
        <p:txBody>
          <a:bodyPr/>
          <a:lstStyle/>
          <a:p>
            <a:r>
              <a:rPr lang="en-GB" sz="2800"/>
              <a:t>Thank you for listening. Any questions?</a:t>
            </a:r>
            <a:br>
              <a:rPr lang="en-GB"/>
            </a:br>
            <a:endParaRPr lang="en-GB"/>
          </a:p>
        </p:txBody>
      </p:sp>
    </p:spTree>
    <p:extLst>
      <p:ext uri="{BB962C8B-B14F-4D97-AF65-F5344CB8AC3E}">
        <p14:creationId xmlns:p14="http://schemas.microsoft.com/office/powerpoint/2010/main" val="200129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2A6B-3466-435B-AA9A-01332E901D28}"/>
              </a:ext>
            </a:extLst>
          </p:cNvPr>
          <p:cNvSpPr>
            <a:spLocks noGrp="1"/>
          </p:cNvSpPr>
          <p:nvPr>
            <p:ph type="title"/>
          </p:nvPr>
        </p:nvSpPr>
        <p:spPr/>
        <p:txBody>
          <a:bodyPr/>
          <a:lstStyle/>
          <a:p>
            <a:r>
              <a:rPr lang="en-GB"/>
              <a:t>Virtual challenge events: Market insight</a:t>
            </a:r>
          </a:p>
        </p:txBody>
      </p:sp>
      <p:sp>
        <p:nvSpPr>
          <p:cNvPr id="3" name="Content Placeholder 2">
            <a:extLst>
              <a:ext uri="{FF2B5EF4-FFF2-40B4-BE49-F238E27FC236}">
                <a16:creationId xmlns:a16="http://schemas.microsoft.com/office/drawing/2014/main" id="{6C9DD766-F113-4B04-B333-E8C238F7D0A3}"/>
              </a:ext>
            </a:extLst>
          </p:cNvPr>
          <p:cNvSpPr>
            <a:spLocks noGrp="1"/>
          </p:cNvSpPr>
          <p:nvPr>
            <p:ph idx="1"/>
          </p:nvPr>
        </p:nvSpPr>
        <p:spPr>
          <a:xfrm>
            <a:off x="429460" y="1799135"/>
            <a:ext cx="8285080" cy="4456591"/>
          </a:xfrm>
        </p:spPr>
        <p:txBody>
          <a:bodyPr>
            <a:normAutofit/>
          </a:bodyPr>
          <a:lstStyle/>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£1 million raised in 2015 on JustGiving, £12 million raised in 2019 </a:t>
            </a:r>
          </a:p>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Approx. £50 million so far in 2020</a:t>
            </a:r>
          </a:p>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Already a growing market, but exploded due to coronavirus</a:t>
            </a:r>
          </a:p>
          <a:p>
            <a:pPr lvl="1"/>
            <a:r>
              <a:rPr lang="en-GB" sz="1800">
                <a:latin typeface="Arial" panose="020B0604020202020204" pitchFamily="34" charset="0"/>
                <a:cs typeface="Arial" panose="020B0604020202020204" pitchFamily="34" charset="0"/>
              </a:rPr>
              <a:t>Increased opportunity and competition</a:t>
            </a:r>
            <a:endParaRPr lang="en-GB" sz="1800" b="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Only 16% were already planned</a:t>
            </a:r>
          </a:p>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82% of all new virtuals since April involved physical activity</a:t>
            </a:r>
          </a:p>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£200 average fundraising per person</a:t>
            </a:r>
          </a:p>
          <a:p>
            <a:pPr marL="457200" indent="-457200">
              <a:buFont typeface="Arial" panose="020B0604020202020204" pitchFamily="34" charset="0"/>
              <a:buChar char="•"/>
            </a:pPr>
            <a:r>
              <a:rPr lang="en-GB" sz="1800" b="0">
                <a:latin typeface="Arial" panose="020B0604020202020204" pitchFamily="34" charset="0"/>
                <a:cs typeface="Arial" panose="020B0604020202020204" pitchFamily="34" charset="0"/>
              </a:rPr>
              <a:t>Online fitness has also hugely grown</a:t>
            </a:r>
          </a:p>
          <a:p>
            <a:pPr lvl="1"/>
            <a:r>
              <a:rPr lang="en-GB" sz="1800">
                <a:latin typeface="Arial" panose="020B0604020202020204" pitchFamily="34" charset="0"/>
                <a:cs typeface="Arial" panose="020B0604020202020204" pitchFamily="34" charset="0"/>
              </a:rPr>
              <a:t>92% increase in Couch to 5K downloads, over 858,000 new users between March and June</a:t>
            </a:r>
          </a:p>
          <a:p>
            <a:pPr lvl="1"/>
            <a:r>
              <a:rPr lang="en-GB" sz="1800">
                <a:latin typeface="Arial" panose="020B0604020202020204" pitchFamily="34" charset="0"/>
                <a:cs typeface="Arial" panose="020B0604020202020204" pitchFamily="34" charset="0"/>
              </a:rPr>
              <a:t>50,000 JustGiving pages linked to Strava since April</a:t>
            </a:r>
          </a:p>
          <a:p>
            <a:pPr lvl="1"/>
            <a:r>
              <a:rPr lang="en-GB" sz="1800">
                <a:latin typeface="Arial" panose="020B0604020202020204" pitchFamily="34" charset="0"/>
                <a:cs typeface="Arial" panose="020B0604020202020204" pitchFamily="34" charset="0"/>
              </a:rPr>
              <a:t>40 million YouTube video fitness hits in April alone </a:t>
            </a:r>
          </a:p>
        </p:txBody>
      </p:sp>
    </p:spTree>
    <p:extLst>
      <p:ext uri="{BB962C8B-B14F-4D97-AF65-F5344CB8AC3E}">
        <p14:creationId xmlns:p14="http://schemas.microsoft.com/office/powerpoint/2010/main" val="322000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E095-87B5-4816-A93C-0A9479A92687}"/>
              </a:ext>
            </a:extLst>
          </p:cNvPr>
          <p:cNvSpPr>
            <a:spLocks noGrp="1"/>
          </p:cNvSpPr>
          <p:nvPr>
            <p:ph type="title"/>
          </p:nvPr>
        </p:nvSpPr>
        <p:spPr>
          <a:xfrm>
            <a:off x="1062615" y="369344"/>
            <a:ext cx="5682402" cy="1048293"/>
          </a:xfrm>
        </p:spPr>
        <p:txBody>
          <a:bodyPr>
            <a:normAutofit/>
          </a:bodyPr>
          <a:lstStyle/>
          <a:p>
            <a:r>
              <a:rPr lang="en-GB"/>
              <a:t>Virtual challenge events: Who’s doing it well</a:t>
            </a:r>
          </a:p>
        </p:txBody>
      </p:sp>
      <p:pic>
        <p:nvPicPr>
          <p:cNvPr id="10" name="Content Placeholder 9">
            <a:extLst>
              <a:ext uri="{FF2B5EF4-FFF2-40B4-BE49-F238E27FC236}">
                <a16:creationId xmlns:a16="http://schemas.microsoft.com/office/drawing/2014/main" id="{16172A67-6E87-4DA6-B67B-B0FB4A2A5A6F}"/>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46100" y="1867830"/>
            <a:ext cx="3860800" cy="3860800"/>
          </a:xfrm>
          <a:prstGeom prst="rect">
            <a:avLst/>
          </a:prstGeom>
          <a:noFill/>
        </p:spPr>
      </p:pic>
      <p:sp>
        <p:nvSpPr>
          <p:cNvPr id="3" name="Content Placeholder 2">
            <a:extLst>
              <a:ext uri="{FF2B5EF4-FFF2-40B4-BE49-F238E27FC236}">
                <a16:creationId xmlns:a16="http://schemas.microsoft.com/office/drawing/2014/main" id="{BA6AEDA6-2638-4101-91B1-13EC27B92F8D}"/>
              </a:ext>
            </a:extLst>
          </p:cNvPr>
          <p:cNvSpPr>
            <a:spLocks noGrp="1"/>
          </p:cNvSpPr>
          <p:nvPr>
            <p:ph sz="half" idx="2"/>
          </p:nvPr>
        </p:nvSpPr>
        <p:spPr>
          <a:xfrm>
            <a:off x="4648200" y="1867830"/>
            <a:ext cx="4038600" cy="3860800"/>
          </a:xfrm>
        </p:spPr>
        <p:txBody>
          <a:bodyPr>
            <a:normAutofit/>
          </a:bodyPr>
          <a:lstStyle/>
          <a:p>
            <a:r>
              <a:rPr lang="en-GB" sz="2400"/>
              <a:t>British Red Cross - Miles for Refugees</a:t>
            </a:r>
          </a:p>
          <a:p>
            <a:pPr marL="457200" indent="-457200">
              <a:buFont typeface="Arial" panose="020B0604020202020204" pitchFamily="34" charset="0"/>
              <a:buChar char="•"/>
            </a:pPr>
            <a:r>
              <a:rPr lang="en-GB" sz="2400" b="0"/>
              <a:t>£27,000 raised in Year 1, up to £285,000 in Year 3</a:t>
            </a:r>
          </a:p>
          <a:p>
            <a:pPr marL="457200" indent="-457200">
              <a:buFont typeface="Arial" panose="020B0604020202020204" pitchFamily="34" charset="0"/>
              <a:buChar char="•"/>
            </a:pPr>
            <a:r>
              <a:rPr lang="en-GB" sz="2400" b="0"/>
              <a:t>Year 4 has raised £2m, with over 7,000 sign ups</a:t>
            </a:r>
          </a:p>
          <a:p>
            <a:pPr marL="457200" indent="-457200">
              <a:buFont typeface="Arial" panose="020B0604020202020204" pitchFamily="34" charset="0"/>
              <a:buChar char="•"/>
            </a:pPr>
            <a:r>
              <a:rPr lang="en-GB" sz="2400" b="0"/>
              <a:t>Directly links to mission</a:t>
            </a:r>
          </a:p>
          <a:p>
            <a:pPr marL="457200" indent="-457200">
              <a:buFont typeface="Arial" panose="020B0604020202020204" pitchFamily="34" charset="0"/>
              <a:buChar char="•"/>
            </a:pPr>
            <a:r>
              <a:rPr lang="en-GB" sz="2400" b="0"/>
              <a:t>Sign up via JustGiving</a:t>
            </a:r>
          </a:p>
          <a:p>
            <a:pPr marL="457200" indent="-457200">
              <a:buFont typeface="Arial" panose="020B0604020202020204" pitchFamily="34" charset="0"/>
              <a:buChar char="•"/>
            </a:pPr>
            <a:r>
              <a:rPr lang="en-GB" sz="2400" b="0">
                <a:hlinkClick r:id="rId4"/>
              </a:rPr>
              <a:t>miles.redcross.org.uk/</a:t>
            </a:r>
            <a:endParaRPr lang="en-GB" sz="2400"/>
          </a:p>
          <a:p>
            <a:pPr lvl="1"/>
            <a:endParaRPr lang="en-GB"/>
          </a:p>
          <a:p>
            <a:pPr lvl="1"/>
            <a:endParaRPr lang="en-GB" b="0"/>
          </a:p>
        </p:txBody>
      </p:sp>
    </p:spTree>
    <p:extLst>
      <p:ext uri="{BB962C8B-B14F-4D97-AF65-F5344CB8AC3E}">
        <p14:creationId xmlns:p14="http://schemas.microsoft.com/office/powerpoint/2010/main" val="259634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2A6B-3466-435B-AA9A-01332E901D28}"/>
              </a:ext>
            </a:extLst>
          </p:cNvPr>
          <p:cNvSpPr>
            <a:spLocks noGrp="1"/>
          </p:cNvSpPr>
          <p:nvPr>
            <p:ph type="title"/>
          </p:nvPr>
        </p:nvSpPr>
        <p:spPr>
          <a:xfrm>
            <a:off x="1062615" y="369344"/>
            <a:ext cx="5682402" cy="1048293"/>
          </a:xfrm>
        </p:spPr>
        <p:txBody>
          <a:bodyPr>
            <a:normAutofit/>
          </a:bodyPr>
          <a:lstStyle/>
          <a:p>
            <a:r>
              <a:rPr lang="en-GB"/>
              <a:t>Virtual challenge events: What we’re doing at RNIB</a:t>
            </a:r>
          </a:p>
        </p:txBody>
      </p:sp>
      <p:sp>
        <p:nvSpPr>
          <p:cNvPr id="3" name="Content Placeholder 2">
            <a:extLst>
              <a:ext uri="{FF2B5EF4-FFF2-40B4-BE49-F238E27FC236}">
                <a16:creationId xmlns:a16="http://schemas.microsoft.com/office/drawing/2014/main" id="{6C9DD766-F113-4B04-B333-E8C238F7D0A3}"/>
              </a:ext>
            </a:extLst>
          </p:cNvPr>
          <p:cNvSpPr>
            <a:spLocks noGrp="1"/>
          </p:cNvSpPr>
          <p:nvPr>
            <p:ph sz="half" idx="2"/>
          </p:nvPr>
        </p:nvSpPr>
        <p:spPr>
          <a:xfrm>
            <a:off x="4648199" y="1876611"/>
            <a:ext cx="4283928" cy="4297555"/>
          </a:xfrm>
        </p:spPr>
        <p:txBody>
          <a:bodyPr>
            <a:normAutofit/>
          </a:bodyPr>
          <a:lstStyle/>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Launched Marathon Mates</a:t>
            </a:r>
          </a:p>
          <a:p>
            <a:pPr lvl="1">
              <a:lnSpc>
                <a:spcPct val="90000"/>
              </a:lnSpc>
            </a:pPr>
            <a:r>
              <a:rPr lang="en-GB" sz="2000">
                <a:latin typeface="Arial" panose="020B0604020202020204" pitchFamily="34" charset="0"/>
                <a:cs typeface="Arial" panose="020B0604020202020204" pitchFamily="34" charset="0"/>
              </a:rPr>
              <a:t>P</a:t>
            </a:r>
            <a:r>
              <a:rPr lang="en-GB" sz="2000" b="0">
                <a:latin typeface="Arial" panose="020B0604020202020204" pitchFamily="34" charset="0"/>
                <a:cs typeface="Arial" panose="020B0604020202020204" pitchFamily="34" charset="0"/>
              </a:rPr>
              <a:t>lanning: March to June</a:t>
            </a:r>
          </a:p>
          <a:p>
            <a:pPr lvl="1">
              <a:lnSpc>
                <a:spcPct val="90000"/>
              </a:lnSpc>
            </a:pPr>
            <a:r>
              <a:rPr lang="en-GB" sz="2000">
                <a:latin typeface="Arial" panose="020B0604020202020204" pitchFamily="34" charset="0"/>
                <a:cs typeface="Arial" panose="020B0604020202020204" pitchFamily="34" charset="0"/>
              </a:rPr>
              <a:t>Recruitment: July to August</a:t>
            </a:r>
          </a:p>
          <a:p>
            <a:pPr lvl="1">
              <a:lnSpc>
                <a:spcPct val="90000"/>
              </a:lnSpc>
            </a:pPr>
            <a:r>
              <a:rPr lang="en-GB" sz="2000" b="0">
                <a:latin typeface="Arial" panose="020B0604020202020204" pitchFamily="34" charset="0"/>
                <a:cs typeface="Arial" panose="020B0604020202020204" pitchFamily="34" charset="0"/>
              </a:rPr>
              <a:t>Event month: September</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Inspired by relationship of VI runners and guide runners</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Accessibility and inclusivity</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230 people took part</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£38,000 raised</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£165 raised per person</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rPr>
              <a:t>2 million media reach</a:t>
            </a:r>
          </a:p>
          <a:p>
            <a:pPr marL="457200" indent="-457200">
              <a:lnSpc>
                <a:spcPct val="90000"/>
              </a:lnSpc>
              <a:buFont typeface="Arial" panose="020B0604020202020204" pitchFamily="34" charset="0"/>
              <a:buChar char="•"/>
            </a:pPr>
            <a:r>
              <a:rPr lang="en-GB" sz="2000" b="0">
                <a:latin typeface="Arial" panose="020B0604020202020204" pitchFamily="34" charset="0"/>
                <a:cs typeface="Arial" panose="020B0604020202020204" pitchFamily="34" charset="0"/>
                <a:hlinkClick r:id="rId3"/>
              </a:rPr>
              <a:t>marathonmates.rnib.org.uk/</a:t>
            </a:r>
            <a:endParaRPr lang="en-GB" sz="2000" b="0"/>
          </a:p>
          <a:p>
            <a:pPr indent="-285750">
              <a:lnSpc>
                <a:spcPct val="90000"/>
              </a:lnSpc>
            </a:pPr>
            <a:endParaRPr lang="en-GB" sz="2000"/>
          </a:p>
        </p:txBody>
      </p:sp>
      <p:pic>
        <p:nvPicPr>
          <p:cNvPr id="22" name="Content Placeholder 21" descr="Timeline&#10;&#10;Description automatically generated">
            <a:extLst>
              <a:ext uri="{FF2B5EF4-FFF2-40B4-BE49-F238E27FC236}">
                <a16:creationId xmlns:a16="http://schemas.microsoft.com/office/drawing/2014/main" id="{C625EF2A-BDC0-4F29-872D-9E679CF66B06}"/>
              </a:ext>
            </a:extLst>
          </p:cNvPr>
          <p:cNvPicPr>
            <a:picLocks noGrp="1" noChangeAspect="1"/>
          </p:cNvPicPr>
          <p:nvPr>
            <p:ph sz="half" idx="1"/>
          </p:nvPr>
        </p:nvPicPr>
        <p:blipFill>
          <a:blip r:embed="rId4" cstate="email">
            <a:extLst>
              <a:ext uri="{28A0092B-C50C-407E-A947-70E740481C1C}">
                <a14:useLocalDpi xmlns:a14="http://schemas.microsoft.com/office/drawing/2010/main" val="0"/>
              </a:ext>
            </a:extLst>
          </a:blip>
          <a:stretch>
            <a:fillRect/>
          </a:stretch>
        </p:blipFill>
        <p:spPr>
          <a:xfrm>
            <a:off x="457200" y="1876611"/>
            <a:ext cx="4038600" cy="3104777"/>
          </a:xfrm>
        </p:spPr>
      </p:pic>
    </p:spTree>
    <p:extLst>
      <p:ext uri="{BB962C8B-B14F-4D97-AF65-F5344CB8AC3E}">
        <p14:creationId xmlns:p14="http://schemas.microsoft.com/office/powerpoint/2010/main" val="307182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7486-462E-4F07-AFFE-1D76E7D959D8}"/>
              </a:ext>
            </a:extLst>
          </p:cNvPr>
          <p:cNvSpPr>
            <a:spLocks noGrp="1"/>
          </p:cNvSpPr>
          <p:nvPr>
            <p:ph type="title"/>
          </p:nvPr>
        </p:nvSpPr>
        <p:spPr/>
        <p:txBody>
          <a:bodyPr/>
          <a:lstStyle/>
          <a:p>
            <a:r>
              <a:rPr lang="en-GB"/>
              <a:t>Key digital marketing channels and tools</a:t>
            </a:r>
          </a:p>
        </p:txBody>
      </p:sp>
      <p:sp>
        <p:nvSpPr>
          <p:cNvPr id="3" name="Content Placeholder 2">
            <a:extLst>
              <a:ext uri="{FF2B5EF4-FFF2-40B4-BE49-F238E27FC236}">
                <a16:creationId xmlns:a16="http://schemas.microsoft.com/office/drawing/2014/main" id="{6F1C4E02-03CB-4106-887D-2B0A43C6F49D}"/>
              </a:ext>
            </a:extLst>
          </p:cNvPr>
          <p:cNvSpPr>
            <a:spLocks noGrp="1"/>
          </p:cNvSpPr>
          <p:nvPr>
            <p:ph idx="1"/>
          </p:nvPr>
        </p:nvSpPr>
        <p:spPr>
          <a:xfrm>
            <a:off x="401720" y="1725157"/>
            <a:ext cx="8285080" cy="3833415"/>
          </a:xfrm>
        </p:spPr>
        <p:txBody>
          <a:bodyPr>
            <a:normAutofit/>
          </a:bodyPr>
          <a:lstStyle/>
          <a:p>
            <a:pPr marL="457200" indent="-457200">
              <a:buFont typeface="Arial" panose="020B0604020202020204" pitchFamily="34" charset="0"/>
              <a:buChar char="•"/>
            </a:pPr>
            <a:r>
              <a:rPr lang="en-GB" sz="2400" b="0"/>
              <a:t>Website</a:t>
            </a:r>
          </a:p>
          <a:p>
            <a:pPr marL="457200" indent="-457200">
              <a:buFont typeface="Arial" panose="020B0604020202020204" pitchFamily="34" charset="0"/>
              <a:buChar char="•"/>
            </a:pPr>
            <a:r>
              <a:rPr lang="en-GB" sz="2400" b="0"/>
              <a:t>Facebook</a:t>
            </a:r>
          </a:p>
          <a:p>
            <a:pPr marL="457200" indent="-457200">
              <a:buFont typeface="Arial" panose="020B0604020202020204" pitchFamily="34" charset="0"/>
              <a:buChar char="•"/>
            </a:pPr>
            <a:r>
              <a:rPr lang="en-GB" sz="2400" b="0"/>
              <a:t>Search</a:t>
            </a:r>
          </a:p>
          <a:p>
            <a:pPr marL="457200" indent="-457200">
              <a:buFont typeface="Arial" panose="020B0604020202020204" pitchFamily="34" charset="0"/>
              <a:buChar char="•"/>
            </a:pPr>
            <a:r>
              <a:rPr lang="en-GB" sz="2400" b="0"/>
              <a:t>Display</a:t>
            </a:r>
          </a:p>
          <a:p>
            <a:pPr marL="457200" indent="-457200">
              <a:buFont typeface="Arial" panose="020B0604020202020204" pitchFamily="34" charset="0"/>
              <a:buChar char="•"/>
            </a:pPr>
            <a:r>
              <a:rPr lang="en-GB" sz="2400" b="0"/>
              <a:t>Email</a:t>
            </a:r>
          </a:p>
          <a:p>
            <a:pPr marL="457200" indent="-457200">
              <a:buFont typeface="Arial" panose="020B0604020202020204" pitchFamily="34" charset="0"/>
              <a:buChar char="•"/>
            </a:pPr>
            <a:r>
              <a:rPr lang="en-GB" sz="2400" b="0"/>
              <a:t>Google analytics</a:t>
            </a:r>
          </a:p>
          <a:p>
            <a:pPr marL="457200" indent="-457200">
              <a:buFont typeface="Arial" panose="020B0604020202020204" pitchFamily="34" charset="0"/>
              <a:buChar char="•"/>
            </a:pPr>
            <a:r>
              <a:rPr lang="en-GB" sz="2400" b="0"/>
              <a:t>Facebook analytics</a:t>
            </a:r>
          </a:p>
        </p:txBody>
      </p:sp>
    </p:spTree>
    <p:extLst>
      <p:ext uri="{BB962C8B-B14F-4D97-AF65-F5344CB8AC3E}">
        <p14:creationId xmlns:p14="http://schemas.microsoft.com/office/powerpoint/2010/main" val="306441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8C3F-F7B5-4BBA-A512-197EF1108686}"/>
              </a:ext>
            </a:extLst>
          </p:cNvPr>
          <p:cNvSpPr>
            <a:spLocks noGrp="1"/>
          </p:cNvSpPr>
          <p:nvPr>
            <p:ph type="title"/>
          </p:nvPr>
        </p:nvSpPr>
        <p:spPr/>
        <p:txBody>
          <a:bodyPr/>
          <a:lstStyle/>
          <a:p>
            <a:r>
              <a:rPr lang="en-GB"/>
              <a:t>Virtual challenge events: key takeaways</a:t>
            </a:r>
          </a:p>
        </p:txBody>
      </p:sp>
      <p:sp>
        <p:nvSpPr>
          <p:cNvPr id="5" name="Content Placeholder 4">
            <a:extLst>
              <a:ext uri="{FF2B5EF4-FFF2-40B4-BE49-F238E27FC236}">
                <a16:creationId xmlns:a16="http://schemas.microsoft.com/office/drawing/2014/main" id="{E6FAA0F6-D79F-4876-8C1A-7DD2B7F51952}"/>
              </a:ext>
            </a:extLst>
          </p:cNvPr>
          <p:cNvSpPr>
            <a:spLocks noGrp="1"/>
          </p:cNvSpPr>
          <p:nvPr>
            <p:ph idx="1"/>
          </p:nvPr>
        </p:nvSpPr>
        <p:spPr>
          <a:xfrm>
            <a:off x="401720" y="1858972"/>
            <a:ext cx="8285080" cy="4151535"/>
          </a:xfrm>
        </p:spPr>
        <p:txBody>
          <a:bodyPr>
            <a:noAutofit/>
          </a:bodyPr>
          <a:lstStyle/>
          <a:p>
            <a:pPr marL="457200" indent="-457200">
              <a:lnSpc>
                <a:spcPct val="120000"/>
              </a:lnSpc>
              <a:buFont typeface="+mj-lt"/>
              <a:buAutoNum type="arabicPeriod"/>
            </a:pPr>
            <a:r>
              <a:rPr lang="en-GB" sz="2400" b="0">
                <a:latin typeface="Arial" panose="020B0604020202020204" pitchFamily="34" charset="0"/>
                <a:cs typeface="Arial" panose="020B0604020202020204" pitchFamily="34" charset="0"/>
              </a:rPr>
              <a:t>Think carefully about your sign up process</a:t>
            </a:r>
          </a:p>
          <a:p>
            <a:pPr marL="457200" indent="-457200">
              <a:lnSpc>
                <a:spcPct val="120000"/>
              </a:lnSpc>
              <a:buFont typeface="+mj-lt"/>
              <a:buAutoNum type="arabicPeriod"/>
            </a:pPr>
            <a:r>
              <a:rPr lang="en-GB" sz="2400" b="0">
                <a:latin typeface="Arial" panose="020B0604020202020204" pitchFamily="34" charset="0"/>
                <a:cs typeface="Arial" panose="020B0604020202020204" pitchFamily="34" charset="0"/>
              </a:rPr>
              <a:t>Imagery can be simple, e.g. two pairs of trainers, selfie stock images, pair of legs running,</a:t>
            </a:r>
          </a:p>
          <a:p>
            <a:pPr marL="457200" indent="-457200">
              <a:lnSpc>
                <a:spcPct val="120000"/>
              </a:lnSpc>
              <a:buFont typeface="+mj-lt"/>
              <a:buAutoNum type="arabicPeriod"/>
            </a:pPr>
            <a:r>
              <a:rPr lang="en-GB" sz="2400" b="0">
                <a:latin typeface="Arial" panose="020B0604020202020204" pitchFamily="34" charset="0"/>
                <a:cs typeface="Arial" panose="020B0604020202020204" pitchFamily="34" charset="0"/>
              </a:rPr>
              <a:t>Gather supporter generated images and videos</a:t>
            </a:r>
          </a:p>
          <a:p>
            <a:pPr marL="457200" indent="-457200">
              <a:lnSpc>
                <a:spcPct val="120000"/>
              </a:lnSpc>
              <a:buFont typeface="+mj-lt"/>
              <a:buAutoNum type="arabicPeriod"/>
            </a:pPr>
            <a:r>
              <a:rPr lang="en-GB" sz="2400" b="0">
                <a:latin typeface="Arial" panose="020B0604020202020204" pitchFamily="34" charset="0"/>
                <a:cs typeface="Arial" panose="020B0604020202020204" pitchFamily="34" charset="0"/>
              </a:rPr>
              <a:t>Use Google Grant AdWords opportunity</a:t>
            </a:r>
          </a:p>
          <a:p>
            <a:pPr marL="457200" indent="-457200">
              <a:lnSpc>
                <a:spcPct val="120000"/>
              </a:lnSpc>
              <a:buFont typeface="+mj-lt"/>
              <a:buAutoNum type="arabicPeriod"/>
            </a:pPr>
            <a:r>
              <a:rPr lang="en-GB" sz="2400" b="0">
                <a:latin typeface="Arial" panose="020B0604020202020204" pitchFamily="34" charset="0"/>
                <a:cs typeface="Arial" panose="020B0604020202020204" pitchFamily="34" charset="0"/>
              </a:rPr>
              <a:t>Test small budgets on Facebook marketing</a:t>
            </a:r>
          </a:p>
          <a:p>
            <a:pPr marL="457200" indent="-457200">
              <a:lnSpc>
                <a:spcPct val="120000"/>
              </a:lnSpc>
              <a:buFont typeface="+mj-lt"/>
              <a:buAutoNum type="arabicPeriod"/>
            </a:pPr>
            <a:r>
              <a:rPr lang="en-GB" sz="2400" b="0">
                <a:latin typeface="Arial" panose="020B0604020202020204" pitchFamily="34" charset="0"/>
                <a:cs typeface="Arial" panose="020B0604020202020204" pitchFamily="34" charset="0"/>
              </a:rPr>
              <a:t>You don’t need big budgets and lots of time</a:t>
            </a:r>
          </a:p>
        </p:txBody>
      </p:sp>
    </p:spTree>
    <p:extLst>
      <p:ext uri="{BB962C8B-B14F-4D97-AF65-F5344CB8AC3E}">
        <p14:creationId xmlns:p14="http://schemas.microsoft.com/office/powerpoint/2010/main" val="51938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509381A9-7F81-4B8B-B488-7D457F442C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6547" y="1463225"/>
            <a:ext cx="6814960" cy="3833415"/>
          </a:xfrm>
          <a:prstGeom prst="rect">
            <a:avLst/>
          </a:prstGeom>
          <a:noFill/>
        </p:spPr>
      </p:pic>
      <p:sp>
        <p:nvSpPr>
          <p:cNvPr id="6" name="Title 5">
            <a:extLst>
              <a:ext uri="{FF2B5EF4-FFF2-40B4-BE49-F238E27FC236}">
                <a16:creationId xmlns:a16="http://schemas.microsoft.com/office/drawing/2014/main" id="{AC86DD3A-58E2-4A68-8945-BE4F43653D24}"/>
              </a:ext>
            </a:extLst>
          </p:cNvPr>
          <p:cNvSpPr>
            <a:spLocks noGrp="1"/>
          </p:cNvSpPr>
          <p:nvPr>
            <p:ph type="title"/>
          </p:nvPr>
        </p:nvSpPr>
        <p:spPr/>
        <p:txBody>
          <a:bodyPr lIns="91440" tIns="45720" rIns="91440" bIns="45720" anchor="t"/>
          <a:lstStyle/>
          <a:p>
            <a:r>
              <a:rPr lang="en-GB"/>
              <a:t>Fundraising through social media </a:t>
            </a:r>
          </a:p>
        </p:txBody>
      </p:sp>
    </p:spTree>
    <p:extLst>
      <p:ext uri="{BB962C8B-B14F-4D97-AF65-F5344CB8AC3E}">
        <p14:creationId xmlns:p14="http://schemas.microsoft.com/office/powerpoint/2010/main" val="44224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5346-99D3-B54C-9012-D1C62BEE4F69}"/>
              </a:ext>
            </a:extLst>
          </p:cNvPr>
          <p:cNvSpPr>
            <a:spLocks noGrp="1"/>
          </p:cNvSpPr>
          <p:nvPr>
            <p:ph type="title"/>
          </p:nvPr>
        </p:nvSpPr>
        <p:spPr/>
        <p:txBody>
          <a:bodyPr/>
          <a:lstStyle/>
          <a:p>
            <a:r>
              <a:rPr lang="en-US">
                <a:latin typeface="Oxfam TSTAR PRO Headline" panose="02000806030000020004" pitchFamily="2" charset="0"/>
              </a:rPr>
              <a:t>Social Media Platforms</a:t>
            </a:r>
          </a:p>
        </p:txBody>
      </p:sp>
      <p:pic>
        <p:nvPicPr>
          <p:cNvPr id="17" name="Picture 2" descr="http://upload.wikimedia.org/wikipedia/commons/thumb/c/c2/F_icon.svg/2000px-F_icon.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8548" y="2454012"/>
            <a:ext cx="997583" cy="100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mage result for twitter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76347" y="2454013"/>
            <a:ext cx="1335412" cy="10015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98678" y="4222132"/>
            <a:ext cx="1913081" cy="426920"/>
          </a:xfrm>
          <a:prstGeom prst="rect">
            <a:avLst/>
          </a:prstGeom>
        </p:spPr>
      </p:pic>
      <p:pic>
        <p:nvPicPr>
          <p:cNvPr id="28" name="Picture 2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06132" y="2405167"/>
            <a:ext cx="1132583" cy="1132583"/>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26064" y="2454013"/>
            <a:ext cx="1083737" cy="1083737"/>
          </a:xfrm>
          <a:prstGeom prst="rect">
            <a:avLst/>
          </a:prstGeom>
        </p:spPr>
      </p:pic>
    </p:spTree>
    <p:extLst>
      <p:ext uri="{BB962C8B-B14F-4D97-AF65-F5344CB8AC3E}">
        <p14:creationId xmlns:p14="http://schemas.microsoft.com/office/powerpoint/2010/main" val="3565164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85B3C1759FB849AA5167F9174DB52C" ma:contentTypeVersion="2" ma:contentTypeDescription="Create a new document." ma:contentTypeScope="" ma:versionID="fe8bb1ee28981ef1a6a789df0f6e49a9">
  <xsd:schema xmlns:xsd="http://www.w3.org/2001/XMLSchema" xmlns:xs="http://www.w3.org/2001/XMLSchema" xmlns:p="http://schemas.microsoft.com/office/2006/metadata/properties" xmlns:ns2="55f8cab9-61b0-4490-a01a-109d30ab1f06" targetNamespace="http://schemas.microsoft.com/office/2006/metadata/properties" ma:root="true" ma:fieldsID="08275b95ca5f3a91649999aee4aa160d" ns2:_="">
    <xsd:import namespace="55f8cab9-61b0-4490-a01a-109d30ab1f0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8cab9-61b0-4490-a01a-109d30ab1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AE183-0EA1-40D1-B83E-3E075E0E37F1}">
  <ds:schemaRefs>
    <ds:schemaRef ds:uri="http://schemas.microsoft.com/sharepoint/v3/contenttype/forms"/>
  </ds:schemaRefs>
</ds:datastoreItem>
</file>

<file path=customXml/itemProps2.xml><?xml version="1.0" encoding="utf-8"?>
<ds:datastoreItem xmlns:ds="http://schemas.openxmlformats.org/officeDocument/2006/customXml" ds:itemID="{882A022A-A863-4D84-A45E-22A4DB09AE1C}">
  <ds:schemaRef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55f8cab9-61b0-4490-a01a-109d30ab1f06"/>
    <ds:schemaRef ds:uri="http://schemas.microsoft.com/office/2006/metadata/properties"/>
  </ds:schemaRefs>
</ds:datastoreItem>
</file>

<file path=customXml/itemProps3.xml><?xml version="1.0" encoding="utf-8"?>
<ds:datastoreItem xmlns:ds="http://schemas.openxmlformats.org/officeDocument/2006/customXml" ds:itemID="{920EF281-B048-44AF-9A92-557A15A85EF5}">
  <ds:schemaRefs>
    <ds:schemaRef ds:uri="55f8cab9-61b0-4490-a01a-109d30ab1f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3271</Words>
  <Application>Microsoft Office PowerPoint</Application>
  <PresentationFormat>On-screen Show (4:3)</PresentationFormat>
  <Paragraphs>349</Paragraphs>
  <Slides>25</Slides>
  <Notes>23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Oxfam TSTAR PRO Headline</vt:lpstr>
      <vt:lpstr>Office Theme</vt:lpstr>
      <vt:lpstr>Visionary workshop: Approaches to Digital</vt:lpstr>
      <vt:lpstr>Digital is all around us</vt:lpstr>
      <vt:lpstr>Virtual challenge events: Market insight</vt:lpstr>
      <vt:lpstr>Virtual challenge events: Who’s doing it well</vt:lpstr>
      <vt:lpstr>Virtual challenge events: What we’re doing at RNIB</vt:lpstr>
      <vt:lpstr>Key digital marketing channels and tools</vt:lpstr>
      <vt:lpstr>Virtual challenge events: key takeaways</vt:lpstr>
      <vt:lpstr>Fundraising through social media </vt:lpstr>
      <vt:lpstr>Social Media Platforms</vt:lpstr>
      <vt:lpstr>PowerPoint Presentation</vt:lpstr>
      <vt:lpstr>Brevity</vt:lpstr>
      <vt:lpstr>Facebook</vt:lpstr>
      <vt:lpstr>Facebook Live</vt:lpstr>
      <vt:lpstr>PowerPoint Presentation</vt:lpstr>
      <vt:lpstr>Algorithm </vt:lpstr>
      <vt:lpstr>Twitter</vt:lpstr>
      <vt:lpstr>PowerPoint Presentation</vt:lpstr>
      <vt:lpstr>Instagram Grid</vt:lpstr>
      <vt:lpstr>IGTV</vt:lpstr>
      <vt:lpstr>Stories</vt:lpstr>
      <vt:lpstr>LinkedIn</vt:lpstr>
      <vt:lpstr>TikTok</vt:lpstr>
      <vt:lpstr>Paid Social</vt:lpstr>
      <vt:lpstr>Free tools and resources </vt:lpstr>
      <vt:lpstr>Thank you for listening.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Visionary workshop: Approaches to Digital</dc:title>
  <dc:creator>Lizzi</dc:creator>
  <cp:lastModifiedBy>Kerry Hemingway</cp:lastModifiedBy>
  <cp:revision>3</cp:revision>
  <dcterms:created xsi:type="dcterms:W3CDTF">2020-11-18T08:18:53Z</dcterms:created>
  <dcterms:modified xsi:type="dcterms:W3CDTF">2024-03-13T12:03:39Z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0x0101000B85B3C1759FB849AA5167F9174DB52C</vt:lpwstr>
  </property>
</Properties>
</file>